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58" r:id="rId3"/>
    <p:sldId id="260" r:id="rId4"/>
    <p:sldId id="257" r:id="rId5"/>
    <p:sldId id="261" r:id="rId6"/>
    <p:sldId id="262" r:id="rId7"/>
    <p:sldId id="318" r:id="rId8"/>
    <p:sldId id="319" r:id="rId9"/>
    <p:sldId id="263" r:id="rId10"/>
    <p:sldId id="264" r:id="rId11"/>
    <p:sldId id="265" r:id="rId12"/>
    <p:sldId id="269" r:id="rId13"/>
    <p:sldId id="266" r:id="rId14"/>
    <p:sldId id="267" r:id="rId15"/>
    <p:sldId id="268" r:id="rId16"/>
    <p:sldId id="273" r:id="rId17"/>
    <p:sldId id="272" r:id="rId18"/>
    <p:sldId id="275" r:id="rId19"/>
    <p:sldId id="276" r:id="rId20"/>
    <p:sldId id="312" r:id="rId21"/>
    <p:sldId id="313" r:id="rId22"/>
    <p:sldId id="278" r:id="rId23"/>
    <p:sldId id="279" r:id="rId24"/>
    <p:sldId id="290" r:id="rId25"/>
    <p:sldId id="280" r:id="rId26"/>
    <p:sldId id="274" r:id="rId27"/>
    <p:sldId id="281" r:id="rId28"/>
    <p:sldId id="282" r:id="rId29"/>
    <p:sldId id="285" r:id="rId30"/>
    <p:sldId id="284" r:id="rId31"/>
    <p:sldId id="286" r:id="rId32"/>
    <p:sldId id="314" r:id="rId33"/>
    <p:sldId id="287" r:id="rId34"/>
    <p:sldId id="289" r:id="rId35"/>
    <p:sldId id="291" r:id="rId36"/>
    <p:sldId id="292" r:id="rId37"/>
    <p:sldId id="293" r:id="rId38"/>
    <p:sldId id="311" r:id="rId39"/>
    <p:sldId id="294" r:id="rId40"/>
    <p:sldId id="295" r:id="rId41"/>
    <p:sldId id="296" r:id="rId42"/>
    <p:sldId id="298" r:id="rId43"/>
    <p:sldId id="300" r:id="rId44"/>
    <p:sldId id="301" r:id="rId45"/>
    <p:sldId id="303" r:id="rId46"/>
    <p:sldId id="308" r:id="rId47"/>
    <p:sldId id="305" r:id="rId48"/>
    <p:sldId id="307" r:id="rId49"/>
    <p:sldId id="306" r:id="rId50"/>
    <p:sldId id="309" r:id="rId51"/>
    <p:sldId id="310" r:id="rId52"/>
    <p:sldId id="31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226"/>
    <p:restoredTop sz="94454"/>
  </p:normalViewPr>
  <p:slideViewPr>
    <p:cSldViewPr snapToGrid="0">
      <p:cViewPr varScale="1">
        <p:scale>
          <a:sx n="88" d="100"/>
          <a:sy n="88" d="100"/>
        </p:scale>
        <p:origin x="176"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AF2D66-98AC-F348-BB8D-BF4A622FA5EC}" type="datetimeFigureOut">
              <a:rPr lang="en-US" smtClean="0"/>
              <a:t>4/27/23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B6F7C-3044-CD44-B341-5E4678C74663}" type="slidenum">
              <a:rPr lang="en-US" smtClean="0"/>
              <a:t>‹#›</a:t>
            </a:fld>
            <a:endParaRPr lang="en-US"/>
          </a:p>
        </p:txBody>
      </p:sp>
    </p:spTree>
    <p:extLst>
      <p:ext uri="{BB962C8B-B14F-4D97-AF65-F5344CB8AC3E}">
        <p14:creationId xmlns:p14="http://schemas.microsoft.com/office/powerpoint/2010/main" val="1887979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42,000 women in the U.S. die each year from breast cancer</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Computing K-nearest neighbors</a:t>
            </a:r>
          </a:p>
        </p:txBody>
      </p:sp>
      <p:sp>
        <p:nvSpPr>
          <p:cNvPr id="4" name="Slide Number Placeholder 3"/>
          <p:cNvSpPr>
            <a:spLocks noGrp="1"/>
          </p:cNvSpPr>
          <p:nvPr>
            <p:ph type="sldNum" sz="quarter" idx="5"/>
          </p:nvPr>
        </p:nvSpPr>
        <p:spPr/>
        <p:txBody>
          <a:bodyPr/>
          <a:lstStyle/>
          <a:p>
            <a:fld id="{83FB6F7C-3044-CD44-B341-5E4678C74663}" type="slidenum">
              <a:rPr lang="en-US" smtClean="0"/>
              <a:t>32</a:t>
            </a:fld>
            <a:endParaRPr lang="en-US"/>
          </a:p>
        </p:txBody>
      </p:sp>
    </p:spTree>
    <p:extLst>
      <p:ext uri="{BB962C8B-B14F-4D97-AF65-F5344CB8AC3E}">
        <p14:creationId xmlns:p14="http://schemas.microsoft.com/office/powerpoint/2010/main" val="3198464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a:t>
            </a:r>
          </a:p>
          <a:p>
            <a:endParaRPr lang="en-US" dirty="0"/>
          </a:p>
        </p:txBody>
      </p:sp>
      <p:sp>
        <p:nvSpPr>
          <p:cNvPr id="4" name="Slide Number Placeholder 3"/>
          <p:cNvSpPr>
            <a:spLocks noGrp="1"/>
          </p:cNvSpPr>
          <p:nvPr>
            <p:ph type="sldNum" sz="quarter" idx="5"/>
          </p:nvPr>
        </p:nvSpPr>
        <p:spPr/>
        <p:txBody>
          <a:bodyPr/>
          <a:lstStyle/>
          <a:p>
            <a:fld id="{83FB6F7C-3044-CD44-B341-5E4678C74663}" type="slidenum">
              <a:rPr lang="en-US" smtClean="0"/>
              <a:t>35</a:t>
            </a:fld>
            <a:endParaRPr lang="en-US"/>
          </a:p>
        </p:txBody>
      </p:sp>
    </p:spTree>
    <p:extLst>
      <p:ext uri="{BB962C8B-B14F-4D97-AF65-F5344CB8AC3E}">
        <p14:creationId xmlns:p14="http://schemas.microsoft.com/office/powerpoint/2010/main" val="2440228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eq.</a:t>
            </a:r>
          </a:p>
          <a:p>
            <a:endParaRPr lang="en-US" dirty="0"/>
          </a:p>
        </p:txBody>
      </p:sp>
      <p:sp>
        <p:nvSpPr>
          <p:cNvPr id="4" name="Slide Number Placeholder 3"/>
          <p:cNvSpPr>
            <a:spLocks noGrp="1"/>
          </p:cNvSpPr>
          <p:nvPr>
            <p:ph type="sldNum" sz="quarter" idx="5"/>
          </p:nvPr>
        </p:nvSpPr>
        <p:spPr/>
        <p:txBody>
          <a:bodyPr/>
          <a:lstStyle/>
          <a:p>
            <a:fld id="{83FB6F7C-3044-CD44-B341-5E4678C74663}" type="slidenum">
              <a:rPr lang="en-US" smtClean="0"/>
              <a:t>37</a:t>
            </a:fld>
            <a:endParaRPr lang="en-US"/>
          </a:p>
        </p:txBody>
      </p:sp>
    </p:spTree>
    <p:extLst>
      <p:ext uri="{BB962C8B-B14F-4D97-AF65-F5344CB8AC3E}">
        <p14:creationId xmlns:p14="http://schemas.microsoft.com/office/powerpoint/2010/main" val="3800314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decision tree.</a:t>
            </a:r>
          </a:p>
        </p:txBody>
      </p:sp>
      <p:sp>
        <p:nvSpPr>
          <p:cNvPr id="4" name="Slide Number Placeholder 3"/>
          <p:cNvSpPr>
            <a:spLocks noGrp="1"/>
          </p:cNvSpPr>
          <p:nvPr>
            <p:ph type="sldNum" sz="quarter" idx="5"/>
          </p:nvPr>
        </p:nvSpPr>
        <p:spPr/>
        <p:txBody>
          <a:bodyPr/>
          <a:lstStyle/>
          <a:p>
            <a:fld id="{83FB6F7C-3044-CD44-B341-5E4678C74663}" type="slidenum">
              <a:rPr lang="en-US" smtClean="0"/>
              <a:t>39</a:t>
            </a:fld>
            <a:endParaRPr lang="en-US"/>
          </a:p>
        </p:txBody>
      </p:sp>
    </p:spTree>
    <p:extLst>
      <p:ext uri="{BB962C8B-B14F-4D97-AF65-F5344CB8AC3E}">
        <p14:creationId xmlns:p14="http://schemas.microsoft.com/office/powerpoint/2010/main" val="659589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B6F7C-3044-CD44-B341-5E4678C74663}" type="slidenum">
              <a:rPr lang="en-US" smtClean="0"/>
              <a:t>40</a:t>
            </a:fld>
            <a:endParaRPr lang="en-US"/>
          </a:p>
        </p:txBody>
      </p:sp>
    </p:spTree>
    <p:extLst>
      <p:ext uri="{BB962C8B-B14F-4D97-AF65-F5344CB8AC3E}">
        <p14:creationId xmlns:p14="http://schemas.microsoft.com/office/powerpoint/2010/main" val="411522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higher the number means the higher the importance of the variable in the model</a:t>
            </a:r>
          </a:p>
        </p:txBody>
      </p:sp>
      <p:sp>
        <p:nvSpPr>
          <p:cNvPr id="4" name="Slide Number Placeholder 3"/>
          <p:cNvSpPr>
            <a:spLocks noGrp="1"/>
          </p:cNvSpPr>
          <p:nvPr>
            <p:ph type="sldNum" sz="quarter" idx="5"/>
          </p:nvPr>
        </p:nvSpPr>
        <p:spPr/>
        <p:txBody>
          <a:bodyPr/>
          <a:lstStyle/>
          <a:p>
            <a:fld id="{83FB6F7C-3044-CD44-B341-5E4678C74663}" type="slidenum">
              <a:rPr lang="en-US" smtClean="0"/>
              <a:t>41</a:t>
            </a:fld>
            <a:endParaRPr lang="en-US"/>
          </a:p>
        </p:txBody>
      </p:sp>
    </p:spTree>
    <p:extLst>
      <p:ext uri="{BB962C8B-B14F-4D97-AF65-F5344CB8AC3E}">
        <p14:creationId xmlns:p14="http://schemas.microsoft.com/office/powerpoint/2010/main" val="55534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B6F7C-3044-CD44-B341-5E4678C74663}" type="slidenum">
              <a:rPr lang="en-US" smtClean="0"/>
              <a:t>44</a:t>
            </a:fld>
            <a:endParaRPr lang="en-US"/>
          </a:p>
        </p:txBody>
      </p:sp>
    </p:spTree>
    <p:extLst>
      <p:ext uri="{BB962C8B-B14F-4D97-AF65-F5344CB8AC3E}">
        <p14:creationId xmlns:p14="http://schemas.microsoft.com/office/powerpoint/2010/main" val="1622508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B6F7C-3044-CD44-B341-5E4678C74663}" type="slidenum">
              <a:rPr lang="en-US" smtClean="0"/>
              <a:t>46</a:t>
            </a:fld>
            <a:endParaRPr lang="en-US"/>
          </a:p>
        </p:txBody>
      </p:sp>
    </p:spTree>
    <p:extLst>
      <p:ext uri="{BB962C8B-B14F-4D97-AF65-F5344CB8AC3E}">
        <p14:creationId xmlns:p14="http://schemas.microsoft.com/office/powerpoint/2010/main" val="2040588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B6F7C-3044-CD44-B341-5E4678C74663}" type="slidenum">
              <a:rPr lang="en-US" smtClean="0"/>
              <a:t>8</a:t>
            </a:fld>
            <a:endParaRPr lang="en-US"/>
          </a:p>
        </p:txBody>
      </p:sp>
    </p:spTree>
    <p:extLst>
      <p:ext uri="{BB962C8B-B14F-4D97-AF65-F5344CB8AC3E}">
        <p14:creationId xmlns:p14="http://schemas.microsoft.com/office/powerpoint/2010/main" val="3862745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B6F7C-3044-CD44-B341-5E4678C74663}" type="slidenum">
              <a:rPr lang="en-US" smtClean="0"/>
              <a:t>11</a:t>
            </a:fld>
            <a:endParaRPr lang="en-US"/>
          </a:p>
        </p:txBody>
      </p:sp>
    </p:spTree>
    <p:extLst>
      <p:ext uri="{BB962C8B-B14F-4D97-AF65-F5344CB8AC3E}">
        <p14:creationId xmlns:p14="http://schemas.microsoft.com/office/powerpoint/2010/main" val="201835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B6F7C-3044-CD44-B341-5E4678C74663}" type="slidenum">
              <a:rPr lang="en-US" smtClean="0"/>
              <a:t>13</a:t>
            </a:fld>
            <a:endParaRPr lang="en-US"/>
          </a:p>
        </p:txBody>
      </p:sp>
    </p:spTree>
    <p:extLst>
      <p:ext uri="{BB962C8B-B14F-4D97-AF65-F5344CB8AC3E}">
        <p14:creationId xmlns:p14="http://schemas.microsoft.com/office/powerpoint/2010/main" val="930234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info for mean median</a:t>
            </a:r>
          </a:p>
        </p:txBody>
      </p:sp>
      <p:sp>
        <p:nvSpPr>
          <p:cNvPr id="4" name="Slide Number Placeholder 3"/>
          <p:cNvSpPr>
            <a:spLocks noGrp="1"/>
          </p:cNvSpPr>
          <p:nvPr>
            <p:ph type="sldNum" sz="quarter" idx="5"/>
          </p:nvPr>
        </p:nvSpPr>
        <p:spPr/>
        <p:txBody>
          <a:bodyPr/>
          <a:lstStyle/>
          <a:p>
            <a:fld id="{83FB6F7C-3044-CD44-B341-5E4678C74663}" type="slidenum">
              <a:rPr lang="en-US" smtClean="0"/>
              <a:t>14</a:t>
            </a:fld>
            <a:endParaRPr lang="en-US"/>
          </a:p>
        </p:txBody>
      </p:sp>
    </p:spTree>
    <p:extLst>
      <p:ext uri="{BB962C8B-B14F-4D97-AF65-F5344CB8AC3E}">
        <p14:creationId xmlns:p14="http://schemas.microsoft.com/office/powerpoint/2010/main" val="3580389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equations</a:t>
            </a:r>
          </a:p>
        </p:txBody>
      </p:sp>
      <p:sp>
        <p:nvSpPr>
          <p:cNvPr id="4" name="Slide Number Placeholder 3"/>
          <p:cNvSpPr>
            <a:spLocks noGrp="1"/>
          </p:cNvSpPr>
          <p:nvPr>
            <p:ph type="sldNum" sz="quarter" idx="5"/>
          </p:nvPr>
        </p:nvSpPr>
        <p:spPr/>
        <p:txBody>
          <a:bodyPr/>
          <a:lstStyle/>
          <a:p>
            <a:fld id="{83FB6F7C-3044-CD44-B341-5E4678C74663}" type="slidenum">
              <a:rPr lang="en-US" smtClean="0"/>
              <a:t>16</a:t>
            </a:fld>
            <a:endParaRPr lang="en-US"/>
          </a:p>
        </p:txBody>
      </p:sp>
    </p:spTree>
    <p:extLst>
      <p:ext uri="{BB962C8B-B14F-4D97-AF65-F5344CB8AC3E}">
        <p14:creationId xmlns:p14="http://schemas.microsoft.com/office/powerpoint/2010/main" val="1278691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all everything in one </a:t>
            </a:r>
          </a:p>
        </p:txBody>
      </p:sp>
      <p:sp>
        <p:nvSpPr>
          <p:cNvPr id="4" name="Slide Number Placeholder 3"/>
          <p:cNvSpPr>
            <a:spLocks noGrp="1"/>
          </p:cNvSpPr>
          <p:nvPr>
            <p:ph type="sldNum" sz="quarter" idx="5"/>
          </p:nvPr>
        </p:nvSpPr>
        <p:spPr/>
        <p:txBody>
          <a:bodyPr/>
          <a:lstStyle/>
          <a:p>
            <a:fld id="{83FB6F7C-3044-CD44-B341-5E4678C74663}" type="slidenum">
              <a:rPr lang="en-US" smtClean="0"/>
              <a:t>17</a:t>
            </a:fld>
            <a:endParaRPr lang="en-US"/>
          </a:p>
        </p:txBody>
      </p:sp>
    </p:spTree>
    <p:extLst>
      <p:ext uri="{BB962C8B-B14F-4D97-AF65-F5344CB8AC3E}">
        <p14:creationId xmlns:p14="http://schemas.microsoft.com/office/powerpoint/2010/main" val="791469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B6F7C-3044-CD44-B341-5E4678C74663}" type="slidenum">
              <a:rPr lang="en-US" smtClean="0"/>
              <a:t>25</a:t>
            </a:fld>
            <a:endParaRPr lang="en-US"/>
          </a:p>
        </p:txBody>
      </p:sp>
    </p:spTree>
    <p:extLst>
      <p:ext uri="{BB962C8B-B14F-4D97-AF65-F5344CB8AC3E}">
        <p14:creationId xmlns:p14="http://schemas.microsoft.com/office/powerpoint/2010/main" val="679469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what is </a:t>
            </a:r>
            <a:r>
              <a:rPr lang="en-US" dirty="0" err="1"/>
              <a:t>meaing</a:t>
            </a:r>
            <a:r>
              <a:rPr lang="en-US" dirty="0"/>
              <a:t> of them</a:t>
            </a:r>
          </a:p>
        </p:txBody>
      </p:sp>
      <p:sp>
        <p:nvSpPr>
          <p:cNvPr id="4" name="Slide Number Placeholder 3"/>
          <p:cNvSpPr>
            <a:spLocks noGrp="1"/>
          </p:cNvSpPr>
          <p:nvPr>
            <p:ph type="sldNum" sz="quarter" idx="5"/>
          </p:nvPr>
        </p:nvSpPr>
        <p:spPr/>
        <p:txBody>
          <a:bodyPr/>
          <a:lstStyle/>
          <a:p>
            <a:fld id="{83FB6F7C-3044-CD44-B341-5E4678C74663}" type="slidenum">
              <a:rPr lang="en-US" smtClean="0"/>
              <a:t>26</a:t>
            </a:fld>
            <a:endParaRPr lang="en-US"/>
          </a:p>
        </p:txBody>
      </p:sp>
    </p:spTree>
    <p:extLst>
      <p:ext uri="{BB962C8B-B14F-4D97-AF65-F5344CB8AC3E}">
        <p14:creationId xmlns:p14="http://schemas.microsoft.com/office/powerpoint/2010/main" val="2058202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E6ECD-6C40-FC25-9F94-3F4682F3BF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44507A-5544-A9B7-F1BC-AC82EBCB2C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9ECB2F-4CE3-989C-3A4C-8A58681BB643}"/>
              </a:ext>
            </a:extLst>
          </p:cNvPr>
          <p:cNvSpPr>
            <a:spLocks noGrp="1"/>
          </p:cNvSpPr>
          <p:nvPr>
            <p:ph type="dt" sz="half" idx="10"/>
          </p:nvPr>
        </p:nvSpPr>
        <p:spPr/>
        <p:txBody>
          <a:bodyPr/>
          <a:lstStyle/>
          <a:p>
            <a:fld id="{0E6094FF-A81F-604F-90A0-34696A1B9FCC}" type="datetimeFigureOut">
              <a:rPr lang="en-US" smtClean="0"/>
              <a:t>4/27/23</a:t>
            </a:fld>
            <a:endParaRPr lang="en-US"/>
          </a:p>
        </p:txBody>
      </p:sp>
      <p:sp>
        <p:nvSpPr>
          <p:cNvPr id="5" name="Footer Placeholder 4">
            <a:extLst>
              <a:ext uri="{FF2B5EF4-FFF2-40B4-BE49-F238E27FC236}">
                <a16:creationId xmlns:a16="http://schemas.microsoft.com/office/drawing/2014/main" id="{DB7A0233-6588-381A-A761-86430E6E0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E8F02-BD38-70EB-6610-F2F0A4188121}"/>
              </a:ext>
            </a:extLst>
          </p:cNvPr>
          <p:cNvSpPr>
            <a:spLocks noGrp="1"/>
          </p:cNvSpPr>
          <p:nvPr>
            <p:ph type="sldNum" sz="quarter" idx="12"/>
          </p:nvPr>
        </p:nvSpPr>
        <p:spPr/>
        <p:txBody>
          <a:bodyPr/>
          <a:lstStyle/>
          <a:p>
            <a:fld id="{CB7171DE-B0F8-B840-83D1-05A69F5D3965}" type="slidenum">
              <a:rPr lang="en-US" smtClean="0"/>
              <a:t>‹#›</a:t>
            </a:fld>
            <a:endParaRPr lang="en-US"/>
          </a:p>
        </p:txBody>
      </p:sp>
    </p:spTree>
    <p:extLst>
      <p:ext uri="{BB962C8B-B14F-4D97-AF65-F5344CB8AC3E}">
        <p14:creationId xmlns:p14="http://schemas.microsoft.com/office/powerpoint/2010/main" val="145363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1758-17CF-5DD4-85C0-433CA0FC43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66E0C9-2F2F-A994-AE48-92BC3408D3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DF22E-C211-20C5-1695-AC77EFCAF998}"/>
              </a:ext>
            </a:extLst>
          </p:cNvPr>
          <p:cNvSpPr>
            <a:spLocks noGrp="1"/>
          </p:cNvSpPr>
          <p:nvPr>
            <p:ph type="dt" sz="half" idx="10"/>
          </p:nvPr>
        </p:nvSpPr>
        <p:spPr/>
        <p:txBody>
          <a:bodyPr/>
          <a:lstStyle/>
          <a:p>
            <a:fld id="{0E6094FF-A81F-604F-90A0-34696A1B9FCC}" type="datetimeFigureOut">
              <a:rPr lang="en-US" smtClean="0"/>
              <a:t>4/27/23</a:t>
            </a:fld>
            <a:endParaRPr lang="en-US"/>
          </a:p>
        </p:txBody>
      </p:sp>
      <p:sp>
        <p:nvSpPr>
          <p:cNvPr id="5" name="Footer Placeholder 4">
            <a:extLst>
              <a:ext uri="{FF2B5EF4-FFF2-40B4-BE49-F238E27FC236}">
                <a16:creationId xmlns:a16="http://schemas.microsoft.com/office/drawing/2014/main" id="{90075E3C-DC9C-A079-2120-AF001CEAB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D78844-8364-B893-7148-26DB6DD9EACF}"/>
              </a:ext>
            </a:extLst>
          </p:cNvPr>
          <p:cNvSpPr>
            <a:spLocks noGrp="1"/>
          </p:cNvSpPr>
          <p:nvPr>
            <p:ph type="sldNum" sz="quarter" idx="12"/>
          </p:nvPr>
        </p:nvSpPr>
        <p:spPr/>
        <p:txBody>
          <a:bodyPr/>
          <a:lstStyle/>
          <a:p>
            <a:fld id="{CB7171DE-B0F8-B840-83D1-05A69F5D3965}" type="slidenum">
              <a:rPr lang="en-US" smtClean="0"/>
              <a:t>‹#›</a:t>
            </a:fld>
            <a:endParaRPr lang="en-US"/>
          </a:p>
        </p:txBody>
      </p:sp>
    </p:spTree>
    <p:extLst>
      <p:ext uri="{BB962C8B-B14F-4D97-AF65-F5344CB8AC3E}">
        <p14:creationId xmlns:p14="http://schemas.microsoft.com/office/powerpoint/2010/main" val="901147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3E06EA-27DC-E940-6EED-E65E958FAD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C28723-78EF-DA3C-F003-FFE7FC9FA9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41E8D0-65A8-BEE4-1451-19086C7E26F2}"/>
              </a:ext>
            </a:extLst>
          </p:cNvPr>
          <p:cNvSpPr>
            <a:spLocks noGrp="1"/>
          </p:cNvSpPr>
          <p:nvPr>
            <p:ph type="dt" sz="half" idx="10"/>
          </p:nvPr>
        </p:nvSpPr>
        <p:spPr/>
        <p:txBody>
          <a:bodyPr/>
          <a:lstStyle/>
          <a:p>
            <a:fld id="{0E6094FF-A81F-604F-90A0-34696A1B9FCC}" type="datetimeFigureOut">
              <a:rPr lang="en-US" smtClean="0"/>
              <a:t>4/27/23</a:t>
            </a:fld>
            <a:endParaRPr lang="en-US"/>
          </a:p>
        </p:txBody>
      </p:sp>
      <p:sp>
        <p:nvSpPr>
          <p:cNvPr id="5" name="Footer Placeholder 4">
            <a:extLst>
              <a:ext uri="{FF2B5EF4-FFF2-40B4-BE49-F238E27FC236}">
                <a16:creationId xmlns:a16="http://schemas.microsoft.com/office/drawing/2014/main" id="{3CA9BBFE-923C-1AFE-D099-CB73C822BA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FA98E-DAD1-8B3A-A4D5-7515E8718704}"/>
              </a:ext>
            </a:extLst>
          </p:cNvPr>
          <p:cNvSpPr>
            <a:spLocks noGrp="1"/>
          </p:cNvSpPr>
          <p:nvPr>
            <p:ph type="sldNum" sz="quarter" idx="12"/>
          </p:nvPr>
        </p:nvSpPr>
        <p:spPr/>
        <p:txBody>
          <a:bodyPr/>
          <a:lstStyle/>
          <a:p>
            <a:fld id="{CB7171DE-B0F8-B840-83D1-05A69F5D3965}" type="slidenum">
              <a:rPr lang="en-US" smtClean="0"/>
              <a:t>‹#›</a:t>
            </a:fld>
            <a:endParaRPr lang="en-US"/>
          </a:p>
        </p:txBody>
      </p:sp>
    </p:spTree>
    <p:extLst>
      <p:ext uri="{BB962C8B-B14F-4D97-AF65-F5344CB8AC3E}">
        <p14:creationId xmlns:p14="http://schemas.microsoft.com/office/powerpoint/2010/main" val="2313675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46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663B9-1063-6D19-F2A4-F055952016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788646-219F-D0DE-69EA-2CEEF525EE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847085-C686-8537-AD0A-933BA52457F9}"/>
              </a:ext>
            </a:extLst>
          </p:cNvPr>
          <p:cNvSpPr>
            <a:spLocks noGrp="1"/>
          </p:cNvSpPr>
          <p:nvPr>
            <p:ph type="dt" sz="half" idx="10"/>
          </p:nvPr>
        </p:nvSpPr>
        <p:spPr/>
        <p:txBody>
          <a:bodyPr/>
          <a:lstStyle/>
          <a:p>
            <a:fld id="{0E6094FF-A81F-604F-90A0-34696A1B9FCC}" type="datetimeFigureOut">
              <a:rPr lang="en-US" smtClean="0"/>
              <a:t>4/27/23</a:t>
            </a:fld>
            <a:endParaRPr lang="en-US"/>
          </a:p>
        </p:txBody>
      </p:sp>
      <p:sp>
        <p:nvSpPr>
          <p:cNvPr id="5" name="Footer Placeholder 4">
            <a:extLst>
              <a:ext uri="{FF2B5EF4-FFF2-40B4-BE49-F238E27FC236}">
                <a16:creationId xmlns:a16="http://schemas.microsoft.com/office/drawing/2014/main" id="{A4E15885-AC40-1AE1-5014-2BC43EEDCB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A3300E-DD96-D17A-14FC-BDF17ECD9B53}"/>
              </a:ext>
            </a:extLst>
          </p:cNvPr>
          <p:cNvSpPr>
            <a:spLocks noGrp="1"/>
          </p:cNvSpPr>
          <p:nvPr>
            <p:ph type="sldNum" sz="quarter" idx="12"/>
          </p:nvPr>
        </p:nvSpPr>
        <p:spPr/>
        <p:txBody>
          <a:bodyPr/>
          <a:lstStyle/>
          <a:p>
            <a:fld id="{CB7171DE-B0F8-B840-83D1-05A69F5D3965}" type="slidenum">
              <a:rPr lang="en-US" smtClean="0"/>
              <a:t>‹#›</a:t>
            </a:fld>
            <a:endParaRPr lang="en-US"/>
          </a:p>
        </p:txBody>
      </p:sp>
    </p:spTree>
    <p:extLst>
      <p:ext uri="{BB962C8B-B14F-4D97-AF65-F5344CB8AC3E}">
        <p14:creationId xmlns:p14="http://schemas.microsoft.com/office/powerpoint/2010/main" val="2182946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EE90-4D1F-7B93-DB8B-5B50171F22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070B3C-4C2F-317D-7294-3DCA3C6367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3CDBFB-4843-4636-0475-7A55873C2F03}"/>
              </a:ext>
            </a:extLst>
          </p:cNvPr>
          <p:cNvSpPr>
            <a:spLocks noGrp="1"/>
          </p:cNvSpPr>
          <p:nvPr>
            <p:ph type="dt" sz="half" idx="10"/>
          </p:nvPr>
        </p:nvSpPr>
        <p:spPr/>
        <p:txBody>
          <a:bodyPr/>
          <a:lstStyle/>
          <a:p>
            <a:fld id="{0E6094FF-A81F-604F-90A0-34696A1B9FCC}" type="datetimeFigureOut">
              <a:rPr lang="en-US" smtClean="0"/>
              <a:t>4/27/23</a:t>
            </a:fld>
            <a:endParaRPr lang="en-US"/>
          </a:p>
        </p:txBody>
      </p:sp>
      <p:sp>
        <p:nvSpPr>
          <p:cNvPr id="5" name="Footer Placeholder 4">
            <a:extLst>
              <a:ext uri="{FF2B5EF4-FFF2-40B4-BE49-F238E27FC236}">
                <a16:creationId xmlns:a16="http://schemas.microsoft.com/office/drawing/2014/main" id="{D1CEE920-7B66-33D1-911E-635E57A93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AD36FE-74C7-990C-F057-1663E2BAAC09}"/>
              </a:ext>
            </a:extLst>
          </p:cNvPr>
          <p:cNvSpPr>
            <a:spLocks noGrp="1"/>
          </p:cNvSpPr>
          <p:nvPr>
            <p:ph type="sldNum" sz="quarter" idx="12"/>
          </p:nvPr>
        </p:nvSpPr>
        <p:spPr/>
        <p:txBody>
          <a:bodyPr/>
          <a:lstStyle/>
          <a:p>
            <a:fld id="{CB7171DE-B0F8-B840-83D1-05A69F5D3965}" type="slidenum">
              <a:rPr lang="en-US" smtClean="0"/>
              <a:t>‹#›</a:t>
            </a:fld>
            <a:endParaRPr lang="en-US"/>
          </a:p>
        </p:txBody>
      </p:sp>
    </p:spTree>
    <p:extLst>
      <p:ext uri="{BB962C8B-B14F-4D97-AF65-F5344CB8AC3E}">
        <p14:creationId xmlns:p14="http://schemas.microsoft.com/office/powerpoint/2010/main" val="2742141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8CA8-F988-CCA5-AE40-4850BAC8F2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F2D9BD-EC0A-510C-1A41-887890F79E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DDD2B1-175D-507A-8E9B-279937EC6A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EFA62A-005A-F471-E181-C530DD2B9DB3}"/>
              </a:ext>
            </a:extLst>
          </p:cNvPr>
          <p:cNvSpPr>
            <a:spLocks noGrp="1"/>
          </p:cNvSpPr>
          <p:nvPr>
            <p:ph type="dt" sz="half" idx="10"/>
          </p:nvPr>
        </p:nvSpPr>
        <p:spPr/>
        <p:txBody>
          <a:bodyPr/>
          <a:lstStyle/>
          <a:p>
            <a:fld id="{0E6094FF-A81F-604F-90A0-34696A1B9FCC}" type="datetimeFigureOut">
              <a:rPr lang="en-US" smtClean="0"/>
              <a:t>4/27/23</a:t>
            </a:fld>
            <a:endParaRPr lang="en-US"/>
          </a:p>
        </p:txBody>
      </p:sp>
      <p:sp>
        <p:nvSpPr>
          <p:cNvPr id="6" name="Footer Placeholder 5">
            <a:extLst>
              <a:ext uri="{FF2B5EF4-FFF2-40B4-BE49-F238E27FC236}">
                <a16:creationId xmlns:a16="http://schemas.microsoft.com/office/drawing/2014/main" id="{1EAA73B7-0425-20FF-6A35-EF4335E970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EEA08E-898C-602E-0520-8C762DE242DB}"/>
              </a:ext>
            </a:extLst>
          </p:cNvPr>
          <p:cNvSpPr>
            <a:spLocks noGrp="1"/>
          </p:cNvSpPr>
          <p:nvPr>
            <p:ph type="sldNum" sz="quarter" idx="12"/>
          </p:nvPr>
        </p:nvSpPr>
        <p:spPr/>
        <p:txBody>
          <a:bodyPr/>
          <a:lstStyle/>
          <a:p>
            <a:fld id="{CB7171DE-B0F8-B840-83D1-05A69F5D3965}" type="slidenum">
              <a:rPr lang="en-US" smtClean="0"/>
              <a:t>‹#›</a:t>
            </a:fld>
            <a:endParaRPr lang="en-US"/>
          </a:p>
        </p:txBody>
      </p:sp>
    </p:spTree>
    <p:extLst>
      <p:ext uri="{BB962C8B-B14F-4D97-AF65-F5344CB8AC3E}">
        <p14:creationId xmlns:p14="http://schemas.microsoft.com/office/powerpoint/2010/main" val="65841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4FB1A-5024-FF4B-154F-9EBA877636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325BC6-E854-B2E6-8019-3CE23C3468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581E81-25C1-0154-9A1E-F37DF8A86F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D20249-D863-FEAD-1DB2-AF7E096CDD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22D569-3A5F-1FBA-9B83-DCAD3DBCC8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512945-9C93-4AA4-2336-8A21B5FF6C5C}"/>
              </a:ext>
            </a:extLst>
          </p:cNvPr>
          <p:cNvSpPr>
            <a:spLocks noGrp="1"/>
          </p:cNvSpPr>
          <p:nvPr>
            <p:ph type="dt" sz="half" idx="10"/>
          </p:nvPr>
        </p:nvSpPr>
        <p:spPr/>
        <p:txBody>
          <a:bodyPr/>
          <a:lstStyle/>
          <a:p>
            <a:fld id="{0E6094FF-A81F-604F-90A0-34696A1B9FCC}" type="datetimeFigureOut">
              <a:rPr lang="en-US" smtClean="0"/>
              <a:t>4/27/23</a:t>
            </a:fld>
            <a:endParaRPr lang="en-US"/>
          </a:p>
        </p:txBody>
      </p:sp>
      <p:sp>
        <p:nvSpPr>
          <p:cNvPr id="8" name="Footer Placeholder 7">
            <a:extLst>
              <a:ext uri="{FF2B5EF4-FFF2-40B4-BE49-F238E27FC236}">
                <a16:creationId xmlns:a16="http://schemas.microsoft.com/office/drawing/2014/main" id="{948CD31E-05A6-2552-3E5D-0355B30FC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BD231B-391B-0495-8A5D-5ADA82A60ADA}"/>
              </a:ext>
            </a:extLst>
          </p:cNvPr>
          <p:cNvSpPr>
            <a:spLocks noGrp="1"/>
          </p:cNvSpPr>
          <p:nvPr>
            <p:ph type="sldNum" sz="quarter" idx="12"/>
          </p:nvPr>
        </p:nvSpPr>
        <p:spPr/>
        <p:txBody>
          <a:bodyPr/>
          <a:lstStyle/>
          <a:p>
            <a:fld id="{CB7171DE-B0F8-B840-83D1-05A69F5D3965}" type="slidenum">
              <a:rPr lang="en-US" smtClean="0"/>
              <a:t>‹#›</a:t>
            </a:fld>
            <a:endParaRPr lang="en-US"/>
          </a:p>
        </p:txBody>
      </p:sp>
    </p:spTree>
    <p:extLst>
      <p:ext uri="{BB962C8B-B14F-4D97-AF65-F5344CB8AC3E}">
        <p14:creationId xmlns:p14="http://schemas.microsoft.com/office/powerpoint/2010/main" val="3233569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0CFF5-C814-ADF0-5AAE-8242B72E4A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678455-DF84-8016-2BD5-EDDB8676B16D}"/>
              </a:ext>
            </a:extLst>
          </p:cNvPr>
          <p:cNvSpPr>
            <a:spLocks noGrp="1"/>
          </p:cNvSpPr>
          <p:nvPr>
            <p:ph type="dt" sz="half" idx="10"/>
          </p:nvPr>
        </p:nvSpPr>
        <p:spPr/>
        <p:txBody>
          <a:bodyPr/>
          <a:lstStyle/>
          <a:p>
            <a:fld id="{0E6094FF-A81F-604F-90A0-34696A1B9FCC}" type="datetimeFigureOut">
              <a:rPr lang="en-US" smtClean="0"/>
              <a:t>4/27/23</a:t>
            </a:fld>
            <a:endParaRPr lang="en-US"/>
          </a:p>
        </p:txBody>
      </p:sp>
      <p:sp>
        <p:nvSpPr>
          <p:cNvPr id="4" name="Footer Placeholder 3">
            <a:extLst>
              <a:ext uri="{FF2B5EF4-FFF2-40B4-BE49-F238E27FC236}">
                <a16:creationId xmlns:a16="http://schemas.microsoft.com/office/drawing/2014/main" id="{D732A847-5A4F-6807-F830-4A85024FA3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295899-9BBE-192E-C31F-35CF3624401C}"/>
              </a:ext>
            </a:extLst>
          </p:cNvPr>
          <p:cNvSpPr>
            <a:spLocks noGrp="1"/>
          </p:cNvSpPr>
          <p:nvPr>
            <p:ph type="sldNum" sz="quarter" idx="12"/>
          </p:nvPr>
        </p:nvSpPr>
        <p:spPr/>
        <p:txBody>
          <a:bodyPr/>
          <a:lstStyle/>
          <a:p>
            <a:fld id="{CB7171DE-B0F8-B840-83D1-05A69F5D3965}" type="slidenum">
              <a:rPr lang="en-US" smtClean="0"/>
              <a:t>‹#›</a:t>
            </a:fld>
            <a:endParaRPr lang="en-US"/>
          </a:p>
        </p:txBody>
      </p:sp>
    </p:spTree>
    <p:extLst>
      <p:ext uri="{BB962C8B-B14F-4D97-AF65-F5344CB8AC3E}">
        <p14:creationId xmlns:p14="http://schemas.microsoft.com/office/powerpoint/2010/main" val="3316091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AC7FDC-C224-826B-F12E-846ACA0A5BAE}"/>
              </a:ext>
            </a:extLst>
          </p:cNvPr>
          <p:cNvSpPr>
            <a:spLocks noGrp="1"/>
          </p:cNvSpPr>
          <p:nvPr>
            <p:ph type="dt" sz="half" idx="10"/>
          </p:nvPr>
        </p:nvSpPr>
        <p:spPr/>
        <p:txBody>
          <a:bodyPr/>
          <a:lstStyle/>
          <a:p>
            <a:fld id="{0E6094FF-A81F-604F-90A0-34696A1B9FCC}" type="datetimeFigureOut">
              <a:rPr lang="en-US" smtClean="0"/>
              <a:t>4/27/23</a:t>
            </a:fld>
            <a:endParaRPr lang="en-US"/>
          </a:p>
        </p:txBody>
      </p:sp>
      <p:sp>
        <p:nvSpPr>
          <p:cNvPr id="3" name="Footer Placeholder 2">
            <a:extLst>
              <a:ext uri="{FF2B5EF4-FFF2-40B4-BE49-F238E27FC236}">
                <a16:creationId xmlns:a16="http://schemas.microsoft.com/office/drawing/2014/main" id="{71B05ECC-2FA6-D8D1-D430-A45541BF8A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93A4A1-3F04-CAAA-E434-E9CBD14256AD}"/>
              </a:ext>
            </a:extLst>
          </p:cNvPr>
          <p:cNvSpPr>
            <a:spLocks noGrp="1"/>
          </p:cNvSpPr>
          <p:nvPr>
            <p:ph type="sldNum" sz="quarter" idx="12"/>
          </p:nvPr>
        </p:nvSpPr>
        <p:spPr/>
        <p:txBody>
          <a:bodyPr/>
          <a:lstStyle/>
          <a:p>
            <a:fld id="{CB7171DE-B0F8-B840-83D1-05A69F5D3965}" type="slidenum">
              <a:rPr lang="en-US" smtClean="0"/>
              <a:t>‹#›</a:t>
            </a:fld>
            <a:endParaRPr lang="en-US"/>
          </a:p>
        </p:txBody>
      </p:sp>
    </p:spTree>
    <p:extLst>
      <p:ext uri="{BB962C8B-B14F-4D97-AF65-F5344CB8AC3E}">
        <p14:creationId xmlns:p14="http://schemas.microsoft.com/office/powerpoint/2010/main" val="3415878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42B88-5092-8DD1-3668-0C7D4C4643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33EE26-6DEA-7961-744F-4CCA6D0A44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1293C2-C493-AD23-0E3B-996852B1EA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59B2C4-236E-AA53-3538-402D4D970852}"/>
              </a:ext>
            </a:extLst>
          </p:cNvPr>
          <p:cNvSpPr>
            <a:spLocks noGrp="1"/>
          </p:cNvSpPr>
          <p:nvPr>
            <p:ph type="dt" sz="half" idx="10"/>
          </p:nvPr>
        </p:nvSpPr>
        <p:spPr/>
        <p:txBody>
          <a:bodyPr/>
          <a:lstStyle/>
          <a:p>
            <a:fld id="{0E6094FF-A81F-604F-90A0-34696A1B9FCC}" type="datetimeFigureOut">
              <a:rPr lang="en-US" smtClean="0"/>
              <a:t>4/27/23</a:t>
            </a:fld>
            <a:endParaRPr lang="en-US"/>
          </a:p>
        </p:txBody>
      </p:sp>
      <p:sp>
        <p:nvSpPr>
          <p:cNvPr id="6" name="Footer Placeholder 5">
            <a:extLst>
              <a:ext uri="{FF2B5EF4-FFF2-40B4-BE49-F238E27FC236}">
                <a16:creationId xmlns:a16="http://schemas.microsoft.com/office/drawing/2014/main" id="{01362A34-2B2C-9AD1-5CEF-8B0A2370E6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90776D-CAD3-C5A4-6A4B-2B737FEE50EC}"/>
              </a:ext>
            </a:extLst>
          </p:cNvPr>
          <p:cNvSpPr>
            <a:spLocks noGrp="1"/>
          </p:cNvSpPr>
          <p:nvPr>
            <p:ph type="sldNum" sz="quarter" idx="12"/>
          </p:nvPr>
        </p:nvSpPr>
        <p:spPr/>
        <p:txBody>
          <a:bodyPr/>
          <a:lstStyle/>
          <a:p>
            <a:fld id="{CB7171DE-B0F8-B840-83D1-05A69F5D3965}" type="slidenum">
              <a:rPr lang="en-US" smtClean="0"/>
              <a:t>‹#›</a:t>
            </a:fld>
            <a:endParaRPr lang="en-US"/>
          </a:p>
        </p:txBody>
      </p:sp>
    </p:spTree>
    <p:extLst>
      <p:ext uri="{BB962C8B-B14F-4D97-AF65-F5344CB8AC3E}">
        <p14:creationId xmlns:p14="http://schemas.microsoft.com/office/powerpoint/2010/main" val="182231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6AFDD-6E4E-ED5B-E3BB-F311C96648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1A5C14-22CE-4B37-7875-C858FFD14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43C2A0-36FA-05CF-9B7E-B5C18FEF97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FF67C-8138-34E8-1657-BE4EA014CCC8}"/>
              </a:ext>
            </a:extLst>
          </p:cNvPr>
          <p:cNvSpPr>
            <a:spLocks noGrp="1"/>
          </p:cNvSpPr>
          <p:nvPr>
            <p:ph type="dt" sz="half" idx="10"/>
          </p:nvPr>
        </p:nvSpPr>
        <p:spPr/>
        <p:txBody>
          <a:bodyPr/>
          <a:lstStyle/>
          <a:p>
            <a:fld id="{0E6094FF-A81F-604F-90A0-34696A1B9FCC}" type="datetimeFigureOut">
              <a:rPr lang="en-US" smtClean="0"/>
              <a:t>4/27/23</a:t>
            </a:fld>
            <a:endParaRPr lang="en-US"/>
          </a:p>
        </p:txBody>
      </p:sp>
      <p:sp>
        <p:nvSpPr>
          <p:cNvPr id="6" name="Footer Placeholder 5">
            <a:extLst>
              <a:ext uri="{FF2B5EF4-FFF2-40B4-BE49-F238E27FC236}">
                <a16:creationId xmlns:a16="http://schemas.microsoft.com/office/drawing/2014/main" id="{D59F3C54-55DF-4FED-DAC9-D5EE629E79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721182-291F-B817-AEB8-43FA97A0C5C5}"/>
              </a:ext>
            </a:extLst>
          </p:cNvPr>
          <p:cNvSpPr>
            <a:spLocks noGrp="1"/>
          </p:cNvSpPr>
          <p:nvPr>
            <p:ph type="sldNum" sz="quarter" idx="12"/>
          </p:nvPr>
        </p:nvSpPr>
        <p:spPr/>
        <p:txBody>
          <a:bodyPr/>
          <a:lstStyle/>
          <a:p>
            <a:fld id="{CB7171DE-B0F8-B840-83D1-05A69F5D3965}" type="slidenum">
              <a:rPr lang="en-US" smtClean="0"/>
              <a:t>‹#›</a:t>
            </a:fld>
            <a:endParaRPr lang="en-US"/>
          </a:p>
        </p:txBody>
      </p:sp>
    </p:spTree>
    <p:extLst>
      <p:ext uri="{BB962C8B-B14F-4D97-AF65-F5344CB8AC3E}">
        <p14:creationId xmlns:p14="http://schemas.microsoft.com/office/powerpoint/2010/main" val="1390734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BA53A9-1A96-4772-D3C2-C848353808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76D87D-E091-68EB-CE61-EBB048C719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4690A-1E4B-F699-767B-60CA6818AC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6094FF-A81F-604F-90A0-34696A1B9FCC}" type="datetimeFigureOut">
              <a:rPr lang="en-US" smtClean="0"/>
              <a:t>4/27/23</a:t>
            </a:fld>
            <a:endParaRPr lang="en-US"/>
          </a:p>
        </p:txBody>
      </p:sp>
      <p:sp>
        <p:nvSpPr>
          <p:cNvPr id="5" name="Footer Placeholder 4">
            <a:extLst>
              <a:ext uri="{FF2B5EF4-FFF2-40B4-BE49-F238E27FC236}">
                <a16:creationId xmlns:a16="http://schemas.microsoft.com/office/drawing/2014/main" id="{48514122-5FC5-DEA2-0DBC-E00A9E96A8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8444F4-94FA-65CA-9011-ED4E56EAE2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7171DE-B0F8-B840-83D1-05A69F5D3965}" type="slidenum">
              <a:rPr lang="en-US" smtClean="0"/>
              <a:t>‹#›</a:t>
            </a:fld>
            <a:endParaRPr lang="en-US"/>
          </a:p>
        </p:txBody>
      </p:sp>
    </p:spTree>
    <p:extLst>
      <p:ext uri="{BB962C8B-B14F-4D97-AF65-F5344CB8AC3E}">
        <p14:creationId xmlns:p14="http://schemas.microsoft.com/office/powerpoint/2010/main" val="1142736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hyperlink" Target="https://www.cdc.gov/cancer/dataviz"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ibm.com/topics/artificial-intelligenc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raghadalharbi/breast-cancer-gene-expression-profiles-metabric/download?datasetVersionNumber=1"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medium.com/analytics-vidhya/how-to-remove-outliers-for-machine-learning-24620c4657e8" TargetMode="External"/><Relationship Id="rId2" Type="http://schemas.openxmlformats.org/officeDocument/2006/relationships/hyperlink" Target="https://doi.org/10.1038/s41523-018-0056-8" TargetMode="External"/><Relationship Id="rId1" Type="http://schemas.openxmlformats.org/officeDocument/2006/relationships/slideLayout" Target="../slideLayouts/slideLayout2.xml"/><Relationship Id="rId5" Type="http://schemas.openxmlformats.org/officeDocument/2006/relationships/hyperlink" Target="https://www.analyticsvidhya.com/blog/2020/07/10-techniques-to-deal-with-class-imbalance-in-machine-learning/" TargetMode="External"/><Relationship Id="rId4" Type="http://schemas.openxmlformats.org/officeDocument/2006/relationships/hyperlink" Target="https://towardsdatascience.com/hyperparameter-tuning-the-random-forest-in-python-using-scikit-learn-28d2aa77dd74"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E3F809-95D2-2682-295F-E512296D1518}"/>
              </a:ext>
            </a:extLst>
          </p:cNvPr>
          <p:cNvSpPr>
            <a:spLocks noGrp="1"/>
          </p:cNvSpPr>
          <p:nvPr>
            <p:ph type="ctrTitle"/>
          </p:nvPr>
        </p:nvSpPr>
        <p:spPr>
          <a:xfrm>
            <a:off x="1524000" y="1293338"/>
            <a:ext cx="9144000" cy="3274592"/>
          </a:xfrm>
        </p:spPr>
        <p:txBody>
          <a:bodyPr anchor="ctr">
            <a:normAutofit/>
          </a:bodyPr>
          <a:lstStyle/>
          <a:p>
            <a:r>
              <a:rPr lang="en-US" sz="6700"/>
              <a:t>Breast Cancer Patients Survival Prediction With Machine Learning Models </a:t>
            </a:r>
          </a:p>
        </p:txBody>
      </p:sp>
      <p:sp>
        <p:nvSpPr>
          <p:cNvPr id="3" name="Subtitle 2">
            <a:extLst>
              <a:ext uri="{FF2B5EF4-FFF2-40B4-BE49-F238E27FC236}">
                <a16:creationId xmlns:a16="http://schemas.microsoft.com/office/drawing/2014/main" id="{E440AC59-8D43-3897-9B0E-72CA74A52506}"/>
              </a:ext>
            </a:extLst>
          </p:cNvPr>
          <p:cNvSpPr>
            <a:spLocks noGrp="1"/>
          </p:cNvSpPr>
          <p:nvPr>
            <p:ph type="subTitle" idx="1"/>
          </p:nvPr>
        </p:nvSpPr>
        <p:spPr>
          <a:xfrm>
            <a:off x="1524000" y="5514052"/>
            <a:ext cx="9144000" cy="651910"/>
          </a:xfrm>
        </p:spPr>
        <p:txBody>
          <a:bodyPr anchor="ctr">
            <a:normAutofit/>
          </a:bodyPr>
          <a:lstStyle/>
          <a:p>
            <a:r>
              <a:rPr lang="en-US" sz="1500"/>
              <a:t>TRGN 515</a:t>
            </a:r>
          </a:p>
          <a:p>
            <a:r>
              <a:rPr lang="en-US" sz="1500"/>
              <a:t>Eun Kyu Sung</a:t>
            </a:r>
          </a:p>
        </p:txBody>
      </p:sp>
      <p:cxnSp>
        <p:nvCxnSpPr>
          <p:cNvPr id="16" name="Straight Connector 1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9A252C4-ECF0-AFAB-DE4A-475386F33186}"/>
              </a:ext>
            </a:extLst>
          </p:cNvPr>
          <p:cNvSpPr txBox="1"/>
          <p:nvPr/>
        </p:nvSpPr>
        <p:spPr>
          <a:xfrm>
            <a:off x="8401050" y="311467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49550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 histogram&#10;&#10;Description automatically generated">
            <a:extLst>
              <a:ext uri="{FF2B5EF4-FFF2-40B4-BE49-F238E27FC236}">
                <a16:creationId xmlns:a16="http://schemas.microsoft.com/office/drawing/2014/main" id="{A468C1EF-B2D6-3AFD-9331-BF6D83521C41}"/>
              </a:ext>
            </a:extLst>
          </p:cNvPr>
          <p:cNvPicPr>
            <a:picLocks noGrp="1" noChangeAspect="1"/>
          </p:cNvPicPr>
          <p:nvPr>
            <p:ph idx="1"/>
          </p:nvPr>
        </p:nvPicPr>
        <p:blipFill>
          <a:blip r:embed="rId2"/>
          <a:stretch>
            <a:fillRect/>
          </a:stretch>
        </p:blipFill>
        <p:spPr>
          <a:xfrm>
            <a:off x="1028771" y="1825625"/>
            <a:ext cx="10134458" cy="4351338"/>
          </a:xfrm>
        </p:spPr>
      </p:pic>
      <p:sp>
        <p:nvSpPr>
          <p:cNvPr id="6" name="Title 1">
            <a:extLst>
              <a:ext uri="{FF2B5EF4-FFF2-40B4-BE49-F238E27FC236}">
                <a16:creationId xmlns:a16="http://schemas.microsoft.com/office/drawing/2014/main" id="{A547EAA0-56C1-64ED-D757-862256F1DDFB}"/>
              </a:ext>
            </a:extLst>
          </p:cNvPr>
          <p:cNvSpPr>
            <a:spLocks noGrp="1"/>
          </p:cNvSpPr>
          <p:nvPr>
            <p:ph type="title"/>
          </p:nvPr>
        </p:nvSpPr>
        <p:spPr/>
        <p:txBody>
          <a:bodyPr>
            <a:normAutofit/>
          </a:bodyPr>
          <a:lstStyle/>
          <a:p>
            <a:pPr algn="ctr"/>
            <a:r>
              <a:rPr lang="en-US" sz="3600" dirty="0">
                <a:latin typeface="+mn-lt"/>
              </a:rPr>
              <a:t>Distribution of Attributes in Clinical Data</a:t>
            </a:r>
          </a:p>
        </p:txBody>
      </p:sp>
      <p:sp>
        <p:nvSpPr>
          <p:cNvPr id="7" name="Right Arrow 6">
            <a:extLst>
              <a:ext uri="{FF2B5EF4-FFF2-40B4-BE49-F238E27FC236}">
                <a16:creationId xmlns:a16="http://schemas.microsoft.com/office/drawing/2014/main" id="{820E2A53-427D-BD52-80F8-A50FC765C06D}"/>
              </a:ext>
            </a:extLst>
          </p:cNvPr>
          <p:cNvSpPr/>
          <p:nvPr/>
        </p:nvSpPr>
        <p:spPr>
          <a:xfrm rot="5400000">
            <a:off x="3947629" y="2184359"/>
            <a:ext cx="504789" cy="25906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a:extLst>
              <a:ext uri="{FF2B5EF4-FFF2-40B4-BE49-F238E27FC236}">
                <a16:creationId xmlns:a16="http://schemas.microsoft.com/office/drawing/2014/main" id="{4431699D-48A7-5949-2ECF-59AA4A9CF354}"/>
              </a:ext>
            </a:extLst>
          </p:cNvPr>
          <p:cNvSpPr/>
          <p:nvPr/>
        </p:nvSpPr>
        <p:spPr>
          <a:xfrm rot="5400000">
            <a:off x="9488454" y="2184358"/>
            <a:ext cx="504789" cy="25906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888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10;&#10;Description automatically generated">
            <a:extLst>
              <a:ext uri="{FF2B5EF4-FFF2-40B4-BE49-F238E27FC236}">
                <a16:creationId xmlns:a16="http://schemas.microsoft.com/office/drawing/2014/main" id="{4AA619C8-4A6E-FF29-E419-71BF7E685D80}"/>
              </a:ext>
            </a:extLst>
          </p:cNvPr>
          <p:cNvPicPr>
            <a:picLocks noGrp="1" noChangeAspect="1"/>
          </p:cNvPicPr>
          <p:nvPr>
            <p:ph idx="1"/>
          </p:nvPr>
        </p:nvPicPr>
        <p:blipFill>
          <a:blip r:embed="rId3"/>
          <a:stretch>
            <a:fillRect/>
          </a:stretch>
        </p:blipFill>
        <p:spPr>
          <a:xfrm>
            <a:off x="838200" y="2144945"/>
            <a:ext cx="10515600" cy="1536450"/>
          </a:xfrm>
        </p:spPr>
      </p:pic>
      <p:sp>
        <p:nvSpPr>
          <p:cNvPr id="6" name="Title 1">
            <a:extLst>
              <a:ext uri="{FF2B5EF4-FFF2-40B4-BE49-F238E27FC236}">
                <a16:creationId xmlns:a16="http://schemas.microsoft.com/office/drawing/2014/main" id="{D5AA8F2B-1742-334F-5A79-197ACB032816}"/>
              </a:ext>
            </a:extLst>
          </p:cNvPr>
          <p:cNvSpPr>
            <a:spLocks noGrp="1"/>
          </p:cNvSpPr>
          <p:nvPr>
            <p:ph type="title"/>
          </p:nvPr>
        </p:nvSpPr>
        <p:spPr/>
        <p:txBody>
          <a:bodyPr>
            <a:normAutofit/>
          </a:bodyPr>
          <a:lstStyle/>
          <a:p>
            <a:pPr algn="ctr"/>
            <a:r>
              <a:rPr lang="en-US" sz="3600" dirty="0">
                <a:latin typeface="+mn-lt"/>
              </a:rPr>
              <a:t>Distribution of Attributes in Clinical Data</a:t>
            </a:r>
          </a:p>
        </p:txBody>
      </p:sp>
      <p:sp>
        <p:nvSpPr>
          <p:cNvPr id="2" name="Right Arrow 1">
            <a:extLst>
              <a:ext uri="{FF2B5EF4-FFF2-40B4-BE49-F238E27FC236}">
                <a16:creationId xmlns:a16="http://schemas.microsoft.com/office/drawing/2014/main" id="{3B4EFFE4-3E38-85AD-3D81-73E1C5B4F34E}"/>
              </a:ext>
            </a:extLst>
          </p:cNvPr>
          <p:cNvSpPr/>
          <p:nvPr/>
        </p:nvSpPr>
        <p:spPr>
          <a:xfrm rot="5400000">
            <a:off x="4678785" y="2651981"/>
            <a:ext cx="504789" cy="25906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008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70CA880-209A-EA56-ACAA-CBD10BF80353}"/>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a:t>Data Cleaning</a:t>
            </a:r>
          </a:p>
        </p:txBody>
      </p:sp>
      <p:grpSp>
        <p:nvGrpSpPr>
          <p:cNvPr id="22" name="Group 2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3" name="Rectangle 2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A5F0B0C-A0EA-64BF-693D-B90E8B95DEF5}"/>
              </a:ext>
            </a:extLst>
          </p:cNvPr>
          <p:cNvSpPr txBox="1"/>
          <p:nvPr/>
        </p:nvSpPr>
        <p:spPr>
          <a:xfrm>
            <a:off x="-1" y="6398098"/>
            <a:ext cx="10106950" cy="63672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600" dirty="0"/>
              <a:t>Image source - https://</a:t>
            </a:r>
            <a:r>
              <a:rPr lang="en-US" sz="1600" dirty="0" err="1"/>
              <a:t>algodaily.com</a:t>
            </a:r>
            <a:r>
              <a:rPr lang="en-US" sz="1600" dirty="0"/>
              <a:t>/lessons/introduction-to-data-cleaning-and-wrangling</a:t>
            </a:r>
          </a:p>
        </p:txBody>
      </p:sp>
      <p:sp>
        <p:nvSpPr>
          <p:cNvPr id="28" name="Rectangle 2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14" descr="Diagram&#10;&#10;Description automatically generated">
            <a:extLst>
              <a:ext uri="{FF2B5EF4-FFF2-40B4-BE49-F238E27FC236}">
                <a16:creationId xmlns:a16="http://schemas.microsoft.com/office/drawing/2014/main" id="{21CF8D69-4391-038C-89E7-628887CD3851}"/>
              </a:ext>
            </a:extLst>
          </p:cNvPr>
          <p:cNvPicPr>
            <a:picLocks noGrp="1" noChangeAspect="1"/>
          </p:cNvPicPr>
          <p:nvPr>
            <p:ph idx="1"/>
          </p:nvPr>
        </p:nvPicPr>
        <p:blipFill rotWithShape="1">
          <a:blip r:embed="rId2"/>
          <a:srcRect r="5097" b="3"/>
          <a:stretch/>
        </p:blipFill>
        <p:spPr>
          <a:xfrm>
            <a:off x="5977788" y="799352"/>
            <a:ext cx="5425410" cy="5259296"/>
          </a:xfrm>
          <a:prstGeom prst="rect">
            <a:avLst/>
          </a:prstGeom>
        </p:spPr>
      </p:pic>
    </p:spTree>
    <p:extLst>
      <p:ext uri="{BB962C8B-B14F-4D97-AF65-F5344CB8AC3E}">
        <p14:creationId xmlns:p14="http://schemas.microsoft.com/office/powerpoint/2010/main" val="3800616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FC30C48-13DD-66A8-C49D-FA012F1F4CA8}"/>
              </a:ext>
            </a:extLst>
          </p:cNvPr>
          <p:cNvSpPr>
            <a:spLocks noGrp="1"/>
          </p:cNvSpPr>
          <p:nvPr>
            <p:ph type="title"/>
          </p:nvPr>
        </p:nvSpPr>
        <p:spPr>
          <a:xfrm>
            <a:off x="1115568" y="509521"/>
            <a:ext cx="10232136" cy="1014984"/>
          </a:xfrm>
        </p:spPr>
        <p:txBody>
          <a:bodyPr>
            <a:normAutofit/>
          </a:bodyPr>
          <a:lstStyle/>
          <a:p>
            <a:r>
              <a:rPr lang="en-US" sz="4000">
                <a:latin typeface="+mn-lt"/>
              </a:rPr>
              <a:t>Missing Values</a:t>
            </a:r>
          </a:p>
        </p:txBody>
      </p:sp>
      <p:sp>
        <p:nvSpPr>
          <p:cNvPr id="19" name="Rectangle 18">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Content Placeholder 6" descr="Table&#10;&#10;Description automatically generated">
            <a:extLst>
              <a:ext uri="{FF2B5EF4-FFF2-40B4-BE49-F238E27FC236}">
                <a16:creationId xmlns:a16="http://schemas.microsoft.com/office/drawing/2014/main" id="{3FD8B1CF-D2B1-9A18-3984-343579DA69B8}"/>
              </a:ext>
            </a:extLst>
          </p:cNvPr>
          <p:cNvPicPr>
            <a:picLocks noGrp="1" noChangeAspect="1"/>
          </p:cNvPicPr>
          <p:nvPr>
            <p:ph idx="1"/>
          </p:nvPr>
        </p:nvPicPr>
        <p:blipFill>
          <a:blip r:embed="rId3"/>
          <a:stretch>
            <a:fillRect/>
          </a:stretch>
        </p:blipFill>
        <p:spPr>
          <a:xfrm>
            <a:off x="1115568" y="1731823"/>
            <a:ext cx="3705549" cy="4217313"/>
          </a:xfrm>
        </p:spPr>
      </p:pic>
      <p:pic>
        <p:nvPicPr>
          <p:cNvPr id="10" name="Picture 9" descr="Chart&#10;&#10;Description automatically generated">
            <a:extLst>
              <a:ext uri="{FF2B5EF4-FFF2-40B4-BE49-F238E27FC236}">
                <a16:creationId xmlns:a16="http://schemas.microsoft.com/office/drawing/2014/main" id="{D74F41CB-1574-C581-01A3-767D5F62CC38}"/>
              </a:ext>
            </a:extLst>
          </p:cNvPr>
          <p:cNvPicPr>
            <a:picLocks noChangeAspect="1"/>
          </p:cNvPicPr>
          <p:nvPr/>
        </p:nvPicPr>
        <p:blipFill>
          <a:blip r:embed="rId4"/>
          <a:stretch>
            <a:fillRect/>
          </a:stretch>
        </p:blipFill>
        <p:spPr>
          <a:xfrm>
            <a:off x="4821117" y="1815781"/>
            <a:ext cx="6526587" cy="4049398"/>
          </a:xfrm>
          <a:prstGeom prst="rect">
            <a:avLst/>
          </a:prstGeom>
        </p:spPr>
      </p:pic>
      <p:sp>
        <p:nvSpPr>
          <p:cNvPr id="3" name="Frame 2">
            <a:extLst>
              <a:ext uri="{FF2B5EF4-FFF2-40B4-BE49-F238E27FC236}">
                <a16:creationId xmlns:a16="http://schemas.microsoft.com/office/drawing/2014/main" id="{9DDC58AB-3047-0387-DDBB-6C90ED41FAAE}"/>
              </a:ext>
            </a:extLst>
          </p:cNvPr>
          <p:cNvSpPr/>
          <p:nvPr/>
        </p:nvSpPr>
        <p:spPr>
          <a:xfrm>
            <a:off x="2673470" y="5293725"/>
            <a:ext cx="2232421" cy="655411"/>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8995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7FE0A4-455A-2383-AE9C-986685DDDA3F}"/>
              </a:ext>
            </a:extLst>
          </p:cNvPr>
          <p:cNvSpPr>
            <a:spLocks noGrp="1"/>
          </p:cNvSpPr>
          <p:nvPr>
            <p:ph type="title"/>
          </p:nvPr>
        </p:nvSpPr>
        <p:spPr>
          <a:xfrm>
            <a:off x="7239014" y="525982"/>
            <a:ext cx="4282983" cy="1200361"/>
          </a:xfrm>
        </p:spPr>
        <p:txBody>
          <a:bodyPr anchor="b">
            <a:normAutofit/>
          </a:bodyPr>
          <a:lstStyle/>
          <a:p>
            <a:r>
              <a:rPr lang="en-US" sz="3600" dirty="0">
                <a:latin typeface="+mn-lt"/>
              </a:rPr>
              <a:t>How I handle Missing Values</a:t>
            </a:r>
          </a:p>
        </p:txBody>
      </p:sp>
      <p:sp>
        <p:nvSpPr>
          <p:cNvPr id="13" name="Rectangle 1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with low confidence">
            <a:extLst>
              <a:ext uri="{FF2B5EF4-FFF2-40B4-BE49-F238E27FC236}">
                <a16:creationId xmlns:a16="http://schemas.microsoft.com/office/drawing/2014/main" id="{6E2F10D5-8FF8-974F-E176-67CF103A7740}"/>
              </a:ext>
            </a:extLst>
          </p:cNvPr>
          <p:cNvPicPr>
            <a:picLocks noChangeAspect="1"/>
          </p:cNvPicPr>
          <p:nvPr/>
        </p:nvPicPr>
        <p:blipFill>
          <a:blip r:embed="rId3"/>
          <a:stretch>
            <a:fillRect/>
          </a:stretch>
        </p:blipFill>
        <p:spPr>
          <a:xfrm>
            <a:off x="576244" y="1560844"/>
            <a:ext cx="5628018" cy="3503441"/>
          </a:xfrm>
          <a:prstGeom prst="rect">
            <a:avLst/>
          </a:prstGeom>
        </p:spPr>
      </p:pic>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6336FE-00FB-D03A-9FF0-69EECD94A2A4}"/>
              </a:ext>
            </a:extLst>
          </p:cNvPr>
          <p:cNvSpPr>
            <a:spLocks noGrp="1"/>
          </p:cNvSpPr>
          <p:nvPr>
            <p:ph idx="1"/>
          </p:nvPr>
        </p:nvSpPr>
        <p:spPr>
          <a:xfrm>
            <a:off x="7239012" y="2031101"/>
            <a:ext cx="4282984" cy="3511943"/>
          </a:xfrm>
        </p:spPr>
        <p:txBody>
          <a:bodyPr anchor="ctr">
            <a:normAutofit/>
          </a:bodyPr>
          <a:lstStyle/>
          <a:p>
            <a:r>
              <a:rPr lang="en-US" sz="1800" dirty="0"/>
              <a:t>Continuous variables</a:t>
            </a:r>
          </a:p>
          <a:p>
            <a:pPr lvl="1"/>
            <a:r>
              <a:rPr lang="en-US" sz="1800" dirty="0"/>
              <a:t>Missing values -&gt; Mean (for normal distribution) or </a:t>
            </a:r>
            <a:br>
              <a:rPr lang="en-US" sz="1800" dirty="0"/>
            </a:br>
            <a:r>
              <a:rPr lang="en-US" sz="1800" dirty="0"/>
              <a:t>Median (for skewed distribution) </a:t>
            </a:r>
          </a:p>
          <a:p>
            <a:endParaRPr lang="en-US" sz="1800" dirty="0"/>
          </a:p>
          <a:p>
            <a:r>
              <a:rPr lang="en-US" sz="1800" dirty="0"/>
              <a:t>Categorical variables</a:t>
            </a:r>
          </a:p>
          <a:p>
            <a:pPr lvl="1"/>
            <a:r>
              <a:rPr lang="en-US" sz="1800" dirty="0"/>
              <a:t>Missing values -&gt; Mode</a:t>
            </a:r>
            <a:br>
              <a:rPr lang="en-US" sz="1800" dirty="0"/>
            </a:br>
            <a:endParaRPr lang="en-US" sz="1800" dirty="0"/>
          </a:p>
        </p:txBody>
      </p:sp>
      <p:sp>
        <p:nvSpPr>
          <p:cNvPr id="19" name="Rectangle 1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F1000FA-0959-981E-7846-105B066193C2}"/>
              </a:ext>
            </a:extLst>
          </p:cNvPr>
          <p:cNvSpPr txBox="1"/>
          <p:nvPr/>
        </p:nvSpPr>
        <p:spPr>
          <a:xfrm>
            <a:off x="0" y="6488668"/>
            <a:ext cx="11052313" cy="692497"/>
          </a:xfrm>
          <a:prstGeom prst="rect">
            <a:avLst/>
          </a:prstGeom>
          <a:noFill/>
        </p:spPr>
        <p:txBody>
          <a:bodyPr wrap="square" rtlCol="0">
            <a:spAutoFit/>
          </a:bodyPr>
          <a:lstStyle/>
          <a:p>
            <a:pPr>
              <a:spcAft>
                <a:spcPts val="600"/>
              </a:spcAft>
            </a:pPr>
            <a:r>
              <a:rPr lang="en-US" sz="1600" dirty="0"/>
              <a:t>Image source - https://</a:t>
            </a:r>
            <a:r>
              <a:rPr lang="en-US" sz="1600" dirty="0" err="1"/>
              <a:t>byjus.com</a:t>
            </a:r>
            <a:r>
              <a:rPr lang="en-US" sz="1600" dirty="0"/>
              <a:t>/</a:t>
            </a:r>
            <a:r>
              <a:rPr lang="en-US" sz="1600" dirty="0" err="1"/>
              <a:t>maths</a:t>
            </a:r>
            <a:r>
              <a:rPr lang="en-US" sz="1600" dirty="0"/>
              <a:t>/mean-median-mode/</a:t>
            </a:r>
          </a:p>
          <a:p>
            <a:pPr>
              <a:spcAft>
                <a:spcPts val="600"/>
              </a:spcAft>
            </a:pPr>
            <a:endParaRPr lang="en-US" dirty="0"/>
          </a:p>
        </p:txBody>
      </p:sp>
    </p:spTree>
    <p:extLst>
      <p:ext uri="{BB962C8B-B14F-4D97-AF65-F5344CB8AC3E}">
        <p14:creationId xmlns:p14="http://schemas.microsoft.com/office/powerpoint/2010/main" val="583497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EA819D40-4538-1669-BEE5-33A582B34032}"/>
              </a:ext>
            </a:extLst>
          </p:cNvPr>
          <p:cNvSpPr>
            <a:spLocks noGrp="1"/>
          </p:cNvSpPr>
          <p:nvPr>
            <p:ph type="title"/>
          </p:nvPr>
        </p:nvSpPr>
        <p:spPr>
          <a:xfrm>
            <a:off x="1115568" y="509521"/>
            <a:ext cx="10232136" cy="1014984"/>
          </a:xfrm>
        </p:spPr>
        <p:txBody>
          <a:bodyPr>
            <a:normAutofit/>
          </a:bodyPr>
          <a:lstStyle/>
          <a:p>
            <a:r>
              <a:rPr lang="en-US" sz="4000">
                <a:latin typeface="+mn-lt"/>
              </a:rPr>
              <a:t>Outliers in Clinical Data</a:t>
            </a:r>
          </a:p>
        </p:txBody>
      </p:sp>
      <p:sp>
        <p:nvSpPr>
          <p:cNvPr id="17" name="Rectangle 16">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Content Placeholder 5" descr="Chart, box and whisker chart&#10;&#10;Description automatically generated">
            <a:extLst>
              <a:ext uri="{FF2B5EF4-FFF2-40B4-BE49-F238E27FC236}">
                <a16:creationId xmlns:a16="http://schemas.microsoft.com/office/drawing/2014/main" id="{94225DFD-8EA2-4C47-C326-364F9B316E33}"/>
              </a:ext>
            </a:extLst>
          </p:cNvPr>
          <p:cNvPicPr>
            <a:picLocks noGrp="1" noChangeAspect="1"/>
          </p:cNvPicPr>
          <p:nvPr>
            <p:ph idx="1"/>
          </p:nvPr>
        </p:nvPicPr>
        <p:blipFill>
          <a:blip r:embed="rId2"/>
          <a:stretch>
            <a:fillRect/>
          </a:stretch>
        </p:blipFill>
        <p:spPr>
          <a:xfrm>
            <a:off x="2988354" y="1673352"/>
            <a:ext cx="7057393" cy="4334256"/>
          </a:xfrm>
        </p:spPr>
      </p:pic>
      <p:sp>
        <p:nvSpPr>
          <p:cNvPr id="2" name="Right Arrow 1">
            <a:extLst>
              <a:ext uri="{FF2B5EF4-FFF2-40B4-BE49-F238E27FC236}">
                <a16:creationId xmlns:a16="http://schemas.microsoft.com/office/drawing/2014/main" id="{76DBE2E0-24AC-B3F6-F4BC-8BD5E7AC204A}"/>
              </a:ext>
            </a:extLst>
          </p:cNvPr>
          <p:cNvSpPr/>
          <p:nvPr/>
        </p:nvSpPr>
        <p:spPr>
          <a:xfrm>
            <a:off x="2417525" y="2804677"/>
            <a:ext cx="441173" cy="22641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ight Arrow 2">
            <a:extLst>
              <a:ext uri="{FF2B5EF4-FFF2-40B4-BE49-F238E27FC236}">
                <a16:creationId xmlns:a16="http://schemas.microsoft.com/office/drawing/2014/main" id="{E9C045E9-184E-E437-CA4F-760755E6320D}"/>
              </a:ext>
            </a:extLst>
          </p:cNvPr>
          <p:cNvSpPr/>
          <p:nvPr/>
        </p:nvSpPr>
        <p:spPr>
          <a:xfrm>
            <a:off x="2417526" y="4077809"/>
            <a:ext cx="441173" cy="22641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ight Arrow 4">
            <a:extLst>
              <a:ext uri="{FF2B5EF4-FFF2-40B4-BE49-F238E27FC236}">
                <a16:creationId xmlns:a16="http://schemas.microsoft.com/office/drawing/2014/main" id="{801CD18D-589B-37EE-87EF-B08F8CFAB177}"/>
              </a:ext>
            </a:extLst>
          </p:cNvPr>
          <p:cNvSpPr/>
          <p:nvPr/>
        </p:nvSpPr>
        <p:spPr>
          <a:xfrm>
            <a:off x="2417527" y="5367212"/>
            <a:ext cx="441173" cy="22641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Text&#10;&#10;Description automatically generated">
            <a:extLst>
              <a:ext uri="{FF2B5EF4-FFF2-40B4-BE49-F238E27FC236}">
                <a16:creationId xmlns:a16="http://schemas.microsoft.com/office/drawing/2014/main" id="{B411EDB4-D8AF-F451-A22E-DF3F10041B13}"/>
              </a:ext>
            </a:extLst>
          </p:cNvPr>
          <p:cNvPicPr>
            <a:picLocks noChangeAspect="1"/>
          </p:cNvPicPr>
          <p:nvPr/>
        </p:nvPicPr>
        <p:blipFill>
          <a:blip r:embed="rId3"/>
          <a:stretch>
            <a:fillRect/>
          </a:stretch>
        </p:blipFill>
        <p:spPr>
          <a:xfrm>
            <a:off x="6517050" y="2067649"/>
            <a:ext cx="3011846" cy="950046"/>
          </a:xfrm>
          <a:prstGeom prst="rect">
            <a:avLst/>
          </a:prstGeom>
        </p:spPr>
      </p:pic>
    </p:spTree>
    <p:extLst>
      <p:ext uri="{BB962C8B-B14F-4D97-AF65-F5344CB8AC3E}">
        <p14:creationId xmlns:p14="http://schemas.microsoft.com/office/powerpoint/2010/main" val="132833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F4922C4A-AAA2-07E2-6EBC-C55D420C545F}"/>
              </a:ext>
            </a:extLst>
          </p:cNvPr>
          <p:cNvSpPr>
            <a:spLocks noGrp="1"/>
          </p:cNvSpPr>
          <p:nvPr>
            <p:ph type="title"/>
          </p:nvPr>
        </p:nvSpPr>
        <p:spPr>
          <a:xfrm>
            <a:off x="808638" y="386930"/>
            <a:ext cx="9236700" cy="1188950"/>
          </a:xfrm>
        </p:spPr>
        <p:txBody>
          <a:bodyPr anchor="b">
            <a:normAutofit/>
          </a:bodyPr>
          <a:lstStyle/>
          <a:p>
            <a:r>
              <a:rPr lang="en-US" sz="5400">
                <a:latin typeface="+mn-lt"/>
              </a:rPr>
              <a:t>Outliers</a:t>
            </a:r>
          </a:p>
        </p:txBody>
      </p:sp>
      <p:grpSp>
        <p:nvGrpSpPr>
          <p:cNvPr id="44" name="Group 43">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45" name="Rectangle 44">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9B18C-5DC6-05CB-1CCB-4227B18B0A8D}"/>
              </a:ext>
            </a:extLst>
          </p:cNvPr>
          <p:cNvSpPr>
            <a:spLocks noGrp="1"/>
          </p:cNvSpPr>
          <p:nvPr>
            <p:ph idx="1"/>
          </p:nvPr>
        </p:nvSpPr>
        <p:spPr>
          <a:xfrm>
            <a:off x="793660" y="2599509"/>
            <a:ext cx="10143668" cy="3435531"/>
          </a:xfrm>
        </p:spPr>
        <p:txBody>
          <a:bodyPr anchor="ctr">
            <a:normAutofit/>
          </a:bodyPr>
          <a:lstStyle/>
          <a:p>
            <a:r>
              <a:rPr lang="en-US" sz="2000"/>
              <a:t>Dropping outliers from a dataset</a:t>
            </a:r>
          </a:p>
          <a:p>
            <a:pPr marL="0" indent="0">
              <a:buNone/>
            </a:pPr>
            <a:endParaRPr lang="en-US" sz="2000"/>
          </a:p>
          <a:p>
            <a:r>
              <a:rPr lang="en-US" sz="2000"/>
              <a:t>Transformation/Normalization Methods</a:t>
            </a:r>
          </a:p>
          <a:p>
            <a:pPr marL="914400" lvl="1" indent="-457200">
              <a:buFont typeface="+mj-lt"/>
              <a:buAutoNum type="arabicPeriod"/>
            </a:pPr>
            <a:r>
              <a:rPr lang="en-US" sz="2000"/>
              <a:t>Scaling</a:t>
            </a:r>
          </a:p>
          <a:p>
            <a:pPr lvl="2">
              <a:buFont typeface="Wingdings" pitchFamily="2" charset="2"/>
              <a:buChar char="Ø"/>
            </a:pPr>
            <a:r>
              <a:rPr lang="en-US" b="0" i="0">
                <a:effectLst/>
                <a:latin typeface="Helvetica Neue" panose="02000503000000020004" pitchFamily="2" charset="0"/>
              </a:rPr>
              <a:t> Value = (X – mean) / stdev</a:t>
            </a:r>
            <a:endParaRPr lang="en-US"/>
          </a:p>
          <a:p>
            <a:pPr marL="914400" lvl="1" indent="-457200">
              <a:buFont typeface="+mj-lt"/>
              <a:buAutoNum type="arabicPeriod"/>
            </a:pPr>
            <a:r>
              <a:rPr lang="en-US" sz="2000"/>
              <a:t>Log Transformation</a:t>
            </a:r>
          </a:p>
          <a:p>
            <a:pPr lvl="2">
              <a:buFont typeface="Wingdings" pitchFamily="2" charset="2"/>
              <a:buChar char="Ø"/>
            </a:pPr>
            <a:r>
              <a:rPr lang="en-US"/>
              <a:t> Value = log</a:t>
            </a:r>
            <a:r>
              <a:rPr lang="en-US" baseline="-25000"/>
              <a:t>10</a:t>
            </a:r>
            <a:r>
              <a:rPr lang="en-US"/>
              <a:t>(X)</a:t>
            </a:r>
          </a:p>
          <a:p>
            <a:pPr marL="914400" lvl="1" indent="-457200">
              <a:buFont typeface="+mj-lt"/>
              <a:buAutoNum type="arabicPeriod"/>
            </a:pPr>
            <a:r>
              <a:rPr lang="en-US" sz="2000"/>
              <a:t>Cube Root Normalization</a:t>
            </a:r>
          </a:p>
          <a:p>
            <a:pPr lvl="2">
              <a:buFont typeface="Wingdings" pitchFamily="2" charset="2"/>
              <a:buChar char="Ø"/>
            </a:pPr>
            <a:r>
              <a:rPr lang="en-US"/>
              <a:t> Value = X</a:t>
            </a:r>
            <a:r>
              <a:rPr lang="en-US" baseline="30000"/>
              <a:t>1/3</a:t>
            </a:r>
          </a:p>
        </p:txBody>
      </p:sp>
    </p:spTree>
    <p:extLst>
      <p:ext uri="{BB962C8B-B14F-4D97-AF65-F5344CB8AC3E}">
        <p14:creationId xmlns:p14="http://schemas.microsoft.com/office/powerpoint/2010/main" val="2311021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1437181C-3908-AEB6-E2FA-4F3F1BC18DDB}"/>
              </a:ext>
            </a:extLst>
          </p:cNvPr>
          <p:cNvPicPr>
            <a:picLocks noGrp="1" noChangeAspect="1"/>
          </p:cNvPicPr>
          <p:nvPr>
            <p:ph idx="1"/>
          </p:nvPr>
        </p:nvPicPr>
        <p:blipFill rotWithShape="1">
          <a:blip r:embed="rId3"/>
          <a:srcRect l="5863"/>
          <a:stretch/>
        </p:blipFill>
        <p:spPr>
          <a:xfrm>
            <a:off x="145774" y="1740165"/>
            <a:ext cx="3829878" cy="3387600"/>
          </a:xfrm>
        </p:spPr>
      </p:pic>
      <p:sp>
        <p:nvSpPr>
          <p:cNvPr id="6" name="Title 1">
            <a:extLst>
              <a:ext uri="{FF2B5EF4-FFF2-40B4-BE49-F238E27FC236}">
                <a16:creationId xmlns:a16="http://schemas.microsoft.com/office/drawing/2014/main" id="{64A19E4C-3DB6-7C66-6157-D0216EBE9E2E}"/>
              </a:ext>
            </a:extLst>
          </p:cNvPr>
          <p:cNvSpPr>
            <a:spLocks noGrp="1"/>
          </p:cNvSpPr>
          <p:nvPr>
            <p:ph type="title"/>
          </p:nvPr>
        </p:nvSpPr>
        <p:spPr>
          <a:xfrm>
            <a:off x="778565" y="1182852"/>
            <a:ext cx="2176670" cy="436842"/>
          </a:xfrm>
        </p:spPr>
        <p:txBody>
          <a:bodyPr>
            <a:noAutofit/>
          </a:bodyPr>
          <a:lstStyle/>
          <a:p>
            <a:pPr algn="ctr"/>
            <a:r>
              <a:rPr lang="en-US" sz="2800" dirty="0">
                <a:latin typeface="+mn-lt"/>
              </a:rPr>
              <a:t>Scaling</a:t>
            </a:r>
          </a:p>
        </p:txBody>
      </p:sp>
      <p:pic>
        <p:nvPicPr>
          <p:cNvPr id="2" name="Content Placeholder 4" descr="Chart, box and whisker chart&#10;&#10;Description automatically generated">
            <a:extLst>
              <a:ext uri="{FF2B5EF4-FFF2-40B4-BE49-F238E27FC236}">
                <a16:creationId xmlns:a16="http://schemas.microsoft.com/office/drawing/2014/main" id="{DAC2045B-15CB-0C15-0909-C32CF500DC6B}"/>
              </a:ext>
            </a:extLst>
          </p:cNvPr>
          <p:cNvPicPr>
            <a:picLocks noChangeAspect="1"/>
          </p:cNvPicPr>
          <p:nvPr/>
        </p:nvPicPr>
        <p:blipFill rotWithShape="1">
          <a:blip r:embed="rId4"/>
          <a:srcRect l="22982" t="3265" r="2015" b="2055"/>
          <a:stretch/>
        </p:blipFill>
        <p:spPr>
          <a:xfrm>
            <a:off x="3936938" y="1850707"/>
            <a:ext cx="4011361" cy="3125765"/>
          </a:xfrm>
          <a:prstGeom prst="rect">
            <a:avLst/>
          </a:prstGeom>
        </p:spPr>
      </p:pic>
      <p:sp>
        <p:nvSpPr>
          <p:cNvPr id="3" name="Title 1">
            <a:extLst>
              <a:ext uri="{FF2B5EF4-FFF2-40B4-BE49-F238E27FC236}">
                <a16:creationId xmlns:a16="http://schemas.microsoft.com/office/drawing/2014/main" id="{6D538770-9789-621E-4B13-7CDA2AC20B72}"/>
              </a:ext>
            </a:extLst>
          </p:cNvPr>
          <p:cNvSpPr txBox="1">
            <a:spLocks/>
          </p:cNvSpPr>
          <p:nvPr/>
        </p:nvSpPr>
        <p:spPr>
          <a:xfrm>
            <a:off x="4298314" y="1051040"/>
            <a:ext cx="3288610" cy="6791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Log Transformation</a:t>
            </a:r>
          </a:p>
        </p:txBody>
      </p:sp>
      <p:pic>
        <p:nvPicPr>
          <p:cNvPr id="7" name="Content Placeholder 4" descr="Chart, box and whisker chart&#10;&#10;Description automatically generated">
            <a:extLst>
              <a:ext uri="{FF2B5EF4-FFF2-40B4-BE49-F238E27FC236}">
                <a16:creationId xmlns:a16="http://schemas.microsoft.com/office/drawing/2014/main" id="{43CC3804-436E-ED21-D3DE-DF68E880AA06}"/>
              </a:ext>
            </a:extLst>
          </p:cNvPr>
          <p:cNvPicPr>
            <a:picLocks noChangeAspect="1"/>
          </p:cNvPicPr>
          <p:nvPr/>
        </p:nvPicPr>
        <p:blipFill rotWithShape="1">
          <a:blip r:embed="rId5"/>
          <a:srcRect l="23096" t="707"/>
          <a:stretch/>
        </p:blipFill>
        <p:spPr>
          <a:xfrm>
            <a:off x="8016774" y="1759921"/>
            <a:ext cx="4121426" cy="3338157"/>
          </a:xfrm>
          <a:prstGeom prst="rect">
            <a:avLst/>
          </a:prstGeom>
        </p:spPr>
      </p:pic>
      <p:sp>
        <p:nvSpPr>
          <p:cNvPr id="8" name="Title 1">
            <a:extLst>
              <a:ext uri="{FF2B5EF4-FFF2-40B4-BE49-F238E27FC236}">
                <a16:creationId xmlns:a16="http://schemas.microsoft.com/office/drawing/2014/main" id="{C419244F-AA78-261B-4AE6-17FC865D266D}"/>
              </a:ext>
            </a:extLst>
          </p:cNvPr>
          <p:cNvSpPr txBox="1">
            <a:spLocks/>
          </p:cNvSpPr>
          <p:nvPr/>
        </p:nvSpPr>
        <p:spPr>
          <a:xfrm>
            <a:off x="8433182" y="1024055"/>
            <a:ext cx="3288610" cy="6791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Cube Root Normalization</a:t>
            </a:r>
          </a:p>
        </p:txBody>
      </p:sp>
      <p:sp>
        <p:nvSpPr>
          <p:cNvPr id="9" name="TextBox 8">
            <a:extLst>
              <a:ext uri="{FF2B5EF4-FFF2-40B4-BE49-F238E27FC236}">
                <a16:creationId xmlns:a16="http://schemas.microsoft.com/office/drawing/2014/main" id="{CFD94C08-0DB4-B924-0390-B35DF141139C}"/>
              </a:ext>
            </a:extLst>
          </p:cNvPr>
          <p:cNvSpPr txBox="1"/>
          <p:nvPr/>
        </p:nvSpPr>
        <p:spPr>
          <a:xfrm>
            <a:off x="145774" y="5254581"/>
            <a:ext cx="6997148" cy="1200329"/>
          </a:xfrm>
          <a:prstGeom prst="rect">
            <a:avLst/>
          </a:prstGeom>
          <a:noFill/>
        </p:spPr>
        <p:txBody>
          <a:bodyPr wrap="square" rtlCol="0">
            <a:spAutoFit/>
          </a:bodyPr>
          <a:lstStyle/>
          <a:p>
            <a:r>
              <a:rPr lang="en-US" sz="2400" dirty="0"/>
              <a:t>Top (blue): Lymph nodes examined positive</a:t>
            </a:r>
          </a:p>
          <a:p>
            <a:r>
              <a:rPr lang="en-US" sz="2400" dirty="0"/>
              <a:t>Middle (orange): Mutation count</a:t>
            </a:r>
          </a:p>
          <a:p>
            <a:r>
              <a:rPr lang="en-US" sz="2400" dirty="0"/>
              <a:t>Bottom (green): Tumor size</a:t>
            </a:r>
          </a:p>
        </p:txBody>
      </p:sp>
    </p:spTree>
    <p:extLst>
      <p:ext uri="{BB962C8B-B14F-4D97-AF65-F5344CB8AC3E}">
        <p14:creationId xmlns:p14="http://schemas.microsoft.com/office/powerpoint/2010/main" val="22355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1DB0A15-4E44-49A7-C095-A436140FF930}"/>
              </a:ext>
            </a:extLst>
          </p:cNvPr>
          <p:cNvSpPr>
            <a:spLocks noGrp="1"/>
          </p:cNvSpPr>
          <p:nvPr>
            <p:ph type="title"/>
          </p:nvPr>
        </p:nvSpPr>
        <p:spPr>
          <a:xfrm>
            <a:off x="808638" y="386930"/>
            <a:ext cx="9236700" cy="1188950"/>
          </a:xfrm>
        </p:spPr>
        <p:txBody>
          <a:bodyPr anchor="b">
            <a:normAutofit/>
          </a:bodyPr>
          <a:lstStyle/>
          <a:p>
            <a:r>
              <a:rPr lang="en-US" sz="5400">
                <a:latin typeface="+mn-lt"/>
              </a:rPr>
              <a:t>Reduce Redundant data</a:t>
            </a:r>
          </a:p>
        </p:txBody>
      </p:sp>
      <p:grpSp>
        <p:nvGrpSpPr>
          <p:cNvPr id="11" name="Group 1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 name="Rectangle 1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7E4F64-E9B4-87F3-F86F-C333DEEBD615}"/>
              </a:ext>
            </a:extLst>
          </p:cNvPr>
          <p:cNvSpPr>
            <a:spLocks noGrp="1"/>
          </p:cNvSpPr>
          <p:nvPr>
            <p:ph idx="1"/>
          </p:nvPr>
        </p:nvSpPr>
        <p:spPr>
          <a:xfrm>
            <a:off x="793660" y="2599509"/>
            <a:ext cx="10143668" cy="3435531"/>
          </a:xfrm>
        </p:spPr>
        <p:txBody>
          <a:bodyPr anchor="ctr">
            <a:normAutofit/>
          </a:bodyPr>
          <a:lstStyle/>
          <a:p>
            <a:r>
              <a:rPr lang="en-US" sz="2400"/>
              <a:t>What does data redundancy mean?</a:t>
            </a:r>
          </a:p>
          <a:p>
            <a:pPr lvl="1"/>
            <a:r>
              <a:rPr lang="en-US" dirty="0"/>
              <a:t>A field of a dataset is a </a:t>
            </a:r>
            <a:r>
              <a:rPr lang="en-US" b="1" dirty="0"/>
              <a:t>duplicated</a:t>
            </a:r>
            <a:r>
              <a:rPr lang="en-US" dirty="0"/>
              <a:t> of the other field or highly </a:t>
            </a:r>
            <a:r>
              <a:rPr lang="en-US" b="1" dirty="0"/>
              <a:t>correlated</a:t>
            </a:r>
            <a:r>
              <a:rPr lang="en-US" dirty="0"/>
              <a:t> in same dataset</a:t>
            </a:r>
          </a:p>
          <a:p>
            <a:pPr lvl="1"/>
            <a:r>
              <a:rPr lang="en-US" dirty="0"/>
              <a:t>This adding bias to interpretation of a dataset</a:t>
            </a:r>
          </a:p>
          <a:p>
            <a:pPr lvl="1"/>
            <a:r>
              <a:rPr lang="en-US" dirty="0"/>
              <a:t>Usually overlapped fields are dropped</a:t>
            </a:r>
          </a:p>
          <a:p>
            <a:endParaRPr lang="en-US" sz="2400"/>
          </a:p>
          <a:p>
            <a:r>
              <a:rPr lang="en-US" sz="2400"/>
              <a:t>Correlation coefficient ≥ |.5| considered as a strong or large correlation</a:t>
            </a:r>
          </a:p>
        </p:txBody>
      </p:sp>
    </p:spTree>
    <p:extLst>
      <p:ext uri="{BB962C8B-B14F-4D97-AF65-F5344CB8AC3E}">
        <p14:creationId xmlns:p14="http://schemas.microsoft.com/office/powerpoint/2010/main" val="2569062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9BC21463-B649-9FAD-8172-C0B36224F1D6}"/>
              </a:ext>
            </a:extLst>
          </p:cNvPr>
          <p:cNvPicPr>
            <a:picLocks noChangeAspect="1"/>
          </p:cNvPicPr>
          <p:nvPr/>
        </p:nvPicPr>
        <p:blipFill rotWithShape="1">
          <a:blip r:embed="rId2"/>
          <a:srcRect l="538" t="12720" r="7294" b="6032"/>
          <a:stretch/>
        </p:blipFill>
        <p:spPr>
          <a:xfrm>
            <a:off x="3803375" y="0"/>
            <a:ext cx="8248744" cy="6921708"/>
          </a:xfrm>
          <a:prstGeom prst="rect">
            <a:avLst/>
          </a:prstGeom>
        </p:spPr>
      </p:pic>
      <p:sp>
        <p:nvSpPr>
          <p:cNvPr id="5" name="Title 1">
            <a:extLst>
              <a:ext uri="{FF2B5EF4-FFF2-40B4-BE49-F238E27FC236}">
                <a16:creationId xmlns:a16="http://schemas.microsoft.com/office/drawing/2014/main" id="{D3B2E7DB-4724-1F77-67F2-1B887587A221}"/>
              </a:ext>
            </a:extLst>
          </p:cNvPr>
          <p:cNvSpPr txBox="1">
            <a:spLocks/>
          </p:cNvSpPr>
          <p:nvPr/>
        </p:nvSpPr>
        <p:spPr>
          <a:xfrm>
            <a:off x="446534" y="2799142"/>
            <a:ext cx="4031088" cy="1017431"/>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mn-lt"/>
              </a:rPr>
              <a:t>Correlation Heatmap</a:t>
            </a:r>
          </a:p>
        </p:txBody>
      </p:sp>
    </p:spTree>
    <p:extLst>
      <p:ext uri="{BB962C8B-B14F-4D97-AF65-F5344CB8AC3E}">
        <p14:creationId xmlns:p14="http://schemas.microsoft.com/office/powerpoint/2010/main" val="3314427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rotWithShape="1">
          <a:blip r:embed="rId3"/>
          <a:srcRect t="1520" r="19845" b="15173"/>
          <a:stretch/>
        </p:blipFill>
        <p:spPr>
          <a:xfrm>
            <a:off x="553" y="1899290"/>
            <a:ext cx="5885446" cy="3952870"/>
          </a:xfrm>
          <a:prstGeom prst="rect">
            <a:avLst/>
          </a:prstGeom>
        </p:spPr>
      </p:pic>
      <p:sp>
        <p:nvSpPr>
          <p:cNvPr id="4" name="Text 1"/>
          <p:cNvSpPr/>
          <p:nvPr/>
        </p:nvSpPr>
        <p:spPr>
          <a:xfrm>
            <a:off x="609600" y="5852160"/>
            <a:ext cx="9144000" cy="243840"/>
          </a:xfrm>
          <a:prstGeom prst="rect">
            <a:avLst/>
          </a:prstGeom>
          <a:noFill/>
          <a:ln/>
        </p:spPr>
        <p:txBody>
          <a:bodyPr wrap="square" rtlCol="0" anchor="ctr"/>
          <a:lstStyle/>
          <a:p>
            <a:r>
              <a:rPr lang="en-US" sz="1333" dirty="0">
                <a:solidFill>
                  <a:srgbClr val="000000"/>
                </a:solidFill>
              </a:rPr>
              <a:t>Rate per 100,000 women</a:t>
            </a:r>
            <a:endParaRPr lang="en-US" sz="1333" dirty="0"/>
          </a:p>
        </p:txBody>
      </p:sp>
      <p:sp>
        <p:nvSpPr>
          <p:cNvPr id="5" name="Text 2"/>
          <p:cNvSpPr/>
          <p:nvPr/>
        </p:nvSpPr>
        <p:spPr>
          <a:xfrm>
            <a:off x="609600" y="6035040"/>
            <a:ext cx="10972800" cy="731520"/>
          </a:xfrm>
          <a:prstGeom prst="rect">
            <a:avLst/>
          </a:prstGeom>
          <a:noFill/>
          <a:ln/>
        </p:spPr>
        <p:txBody>
          <a:bodyPr wrap="square" rtlCol="0" anchor="ctr"/>
          <a:lstStyle/>
          <a:p>
            <a:r>
              <a:rPr lang="en-US" sz="1333" dirty="0">
                <a:solidFill>
                  <a:srgbClr val="000000"/>
                </a:solidFill>
              </a:rPr>
              <a:t>Source - U.S. Cancer Statistics Working Group. U.S. Cancer Statistics Data Visualizations Tool, based on 2021 submission data (1999-2019): U.S. Department of Health and Human Services, Centers for Disease Control and Prevention and National Cancer Institute; </a:t>
            </a:r>
            <a:r>
              <a:rPr lang="en-US" sz="1333" u="sng" dirty="0">
                <a:solidFill>
                  <a:srgbClr val="000000"/>
                </a:solidFill>
                <a:hlinkClick r:id="rId4">
                  <a:extLst>
                    <a:ext uri="{A12FA001-AC4F-418D-AE19-62706E023703}">
                      <ahyp:hlinkClr xmlns:ahyp="http://schemas.microsoft.com/office/drawing/2018/hyperlinkcolor" val="tx"/>
                    </a:ext>
                  </a:extLst>
                </a:hlinkClick>
              </a:rPr>
              <a:t>https://www.cdc.gov/cancer/dataviz</a:t>
            </a:r>
            <a:r>
              <a:rPr lang="en-US" sz="1333" dirty="0">
                <a:solidFill>
                  <a:srgbClr val="000000"/>
                </a:solidFill>
              </a:rPr>
              <a:t>, released in November 2022.</a:t>
            </a:r>
            <a:endParaRPr lang="en-US" sz="1333" dirty="0"/>
          </a:p>
        </p:txBody>
      </p:sp>
      <p:pic>
        <p:nvPicPr>
          <p:cNvPr id="6" name="Image 0" descr="preencoded.png">
            <a:extLst>
              <a:ext uri="{FF2B5EF4-FFF2-40B4-BE49-F238E27FC236}">
                <a16:creationId xmlns:a16="http://schemas.microsoft.com/office/drawing/2014/main" id="{F9E44824-B81A-5D13-5ADE-0FA6B900B896}"/>
              </a:ext>
            </a:extLst>
          </p:cNvPr>
          <p:cNvPicPr>
            <a:picLocks noChangeAspect="1"/>
          </p:cNvPicPr>
          <p:nvPr/>
        </p:nvPicPr>
        <p:blipFill rotWithShape="1">
          <a:blip r:embed="rId5"/>
          <a:srcRect t="1210" r="15098" b="14149"/>
          <a:stretch/>
        </p:blipFill>
        <p:spPr>
          <a:xfrm>
            <a:off x="5842656" y="1882442"/>
            <a:ext cx="6019683" cy="4004012"/>
          </a:xfrm>
          <a:prstGeom prst="rect">
            <a:avLst/>
          </a:prstGeom>
        </p:spPr>
      </p:pic>
      <p:sp>
        <p:nvSpPr>
          <p:cNvPr id="8" name="TextBox 7">
            <a:extLst>
              <a:ext uri="{FF2B5EF4-FFF2-40B4-BE49-F238E27FC236}">
                <a16:creationId xmlns:a16="http://schemas.microsoft.com/office/drawing/2014/main" id="{96BCC504-75ED-BF4F-030D-FA17D5DB98DD}"/>
              </a:ext>
            </a:extLst>
          </p:cNvPr>
          <p:cNvSpPr txBox="1"/>
          <p:nvPr/>
        </p:nvSpPr>
        <p:spPr>
          <a:xfrm>
            <a:off x="5998462" y="971546"/>
            <a:ext cx="5708073" cy="646331"/>
          </a:xfrm>
          <a:prstGeom prst="rect">
            <a:avLst/>
          </a:prstGeom>
          <a:noFill/>
        </p:spPr>
        <p:txBody>
          <a:bodyPr wrap="square">
            <a:spAutoFit/>
          </a:bodyPr>
          <a:lstStyle/>
          <a:p>
            <a:pPr algn="ctr"/>
            <a:r>
              <a:rPr lang="en-US" sz="1800" dirty="0">
                <a:solidFill>
                  <a:srgbClr val="363636"/>
                </a:solidFill>
              </a:rPr>
              <a:t>Top 10 Cancers by Rates of New Cancer Cases</a:t>
            </a:r>
            <a:endParaRPr lang="en-US" sz="1800" dirty="0"/>
          </a:p>
          <a:p>
            <a:pPr algn="ctr"/>
            <a:r>
              <a:rPr lang="en-US" sz="1800" dirty="0">
                <a:solidFill>
                  <a:srgbClr val="363636"/>
                </a:solidFill>
              </a:rPr>
              <a:t>United States, 2019, All Races and Ethnicities, Female</a:t>
            </a:r>
            <a:endParaRPr lang="en-US" sz="1800" dirty="0"/>
          </a:p>
        </p:txBody>
      </p:sp>
      <p:sp>
        <p:nvSpPr>
          <p:cNvPr id="10" name="TextBox 9">
            <a:extLst>
              <a:ext uri="{FF2B5EF4-FFF2-40B4-BE49-F238E27FC236}">
                <a16:creationId xmlns:a16="http://schemas.microsoft.com/office/drawing/2014/main" id="{1D9216CC-B4DD-BCE8-DD52-BE15B5A31ED1}"/>
              </a:ext>
            </a:extLst>
          </p:cNvPr>
          <p:cNvSpPr txBox="1"/>
          <p:nvPr/>
        </p:nvSpPr>
        <p:spPr>
          <a:xfrm>
            <a:off x="387928" y="971546"/>
            <a:ext cx="5652099" cy="646331"/>
          </a:xfrm>
          <a:prstGeom prst="rect">
            <a:avLst/>
          </a:prstGeom>
          <a:noFill/>
        </p:spPr>
        <p:txBody>
          <a:bodyPr wrap="square">
            <a:spAutoFit/>
          </a:bodyPr>
          <a:lstStyle/>
          <a:p>
            <a:pPr algn="ctr"/>
            <a:r>
              <a:rPr lang="en-US" sz="1800" dirty="0">
                <a:solidFill>
                  <a:srgbClr val="363636"/>
                </a:solidFill>
              </a:rPr>
              <a:t>Top 10 Cancers by Rates of New Cancer </a:t>
            </a:r>
            <a:r>
              <a:rPr lang="en-US" dirty="0">
                <a:solidFill>
                  <a:srgbClr val="363636"/>
                </a:solidFill>
              </a:rPr>
              <a:t>Deaths</a:t>
            </a:r>
            <a:endParaRPr lang="en-US" sz="1800" dirty="0"/>
          </a:p>
          <a:p>
            <a:pPr algn="ctr"/>
            <a:r>
              <a:rPr lang="en-US" sz="1800" dirty="0">
                <a:solidFill>
                  <a:srgbClr val="363636"/>
                </a:solidFill>
              </a:rPr>
              <a:t>United States, 2019, All Races and Ethnicities, Female</a:t>
            </a:r>
            <a:endParaRPr lang="en-US"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135FDEE4-83DF-0523-4E18-C73831880033}"/>
              </a:ext>
            </a:extLst>
          </p:cNvPr>
          <p:cNvPicPr>
            <a:picLocks noChangeAspect="1"/>
          </p:cNvPicPr>
          <p:nvPr/>
        </p:nvPicPr>
        <p:blipFill rotWithShape="1">
          <a:blip r:embed="rId2"/>
          <a:srcRect l="323" t="23605" r="54012" b="6140"/>
          <a:stretch/>
        </p:blipFill>
        <p:spPr>
          <a:xfrm>
            <a:off x="5848350" y="87923"/>
            <a:ext cx="4400550" cy="6770077"/>
          </a:xfrm>
          <a:prstGeom prst="rect">
            <a:avLst/>
          </a:prstGeom>
        </p:spPr>
      </p:pic>
      <p:sp>
        <p:nvSpPr>
          <p:cNvPr id="7" name="Title 1">
            <a:extLst>
              <a:ext uri="{FF2B5EF4-FFF2-40B4-BE49-F238E27FC236}">
                <a16:creationId xmlns:a16="http://schemas.microsoft.com/office/drawing/2014/main" id="{91B0E870-DF0B-0D8E-A6AC-27F716F1CC1B}"/>
              </a:ext>
            </a:extLst>
          </p:cNvPr>
          <p:cNvSpPr txBox="1">
            <a:spLocks/>
          </p:cNvSpPr>
          <p:nvPr/>
        </p:nvSpPr>
        <p:spPr>
          <a:xfrm>
            <a:off x="446534" y="2799142"/>
            <a:ext cx="4031088" cy="1017431"/>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mn-lt"/>
              </a:rPr>
              <a:t>Correlation Heatmap</a:t>
            </a:r>
          </a:p>
        </p:txBody>
      </p:sp>
    </p:spTree>
    <p:extLst>
      <p:ext uri="{BB962C8B-B14F-4D97-AF65-F5344CB8AC3E}">
        <p14:creationId xmlns:p14="http://schemas.microsoft.com/office/powerpoint/2010/main" val="1088024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7239AA50-2992-DF1C-F5CF-5C52517636C1}"/>
              </a:ext>
            </a:extLst>
          </p:cNvPr>
          <p:cNvPicPr>
            <a:picLocks noChangeAspect="1"/>
          </p:cNvPicPr>
          <p:nvPr/>
        </p:nvPicPr>
        <p:blipFill rotWithShape="1">
          <a:blip r:embed="rId2"/>
          <a:srcRect l="46500" t="47816" r="17849" b="6028"/>
          <a:stretch/>
        </p:blipFill>
        <p:spPr>
          <a:xfrm>
            <a:off x="6716622" y="622310"/>
            <a:ext cx="4549476" cy="5890143"/>
          </a:xfrm>
          <a:prstGeom prst="rect">
            <a:avLst/>
          </a:prstGeom>
        </p:spPr>
      </p:pic>
      <p:pic>
        <p:nvPicPr>
          <p:cNvPr id="9" name="Picture 8" descr="Chart, scatter chart&#10;&#10;Description automatically generated">
            <a:extLst>
              <a:ext uri="{FF2B5EF4-FFF2-40B4-BE49-F238E27FC236}">
                <a16:creationId xmlns:a16="http://schemas.microsoft.com/office/drawing/2014/main" id="{6229761A-68C6-341B-058E-5DC185A95778}"/>
              </a:ext>
            </a:extLst>
          </p:cNvPr>
          <p:cNvPicPr>
            <a:picLocks noChangeAspect="1"/>
          </p:cNvPicPr>
          <p:nvPr/>
        </p:nvPicPr>
        <p:blipFill rotWithShape="1">
          <a:blip r:embed="rId2"/>
          <a:srcRect t="50395" r="87250"/>
          <a:stretch/>
        </p:blipFill>
        <p:spPr>
          <a:xfrm>
            <a:off x="4477622" y="897148"/>
            <a:ext cx="1903562" cy="6521569"/>
          </a:xfrm>
          <a:prstGeom prst="rect">
            <a:avLst/>
          </a:prstGeom>
        </p:spPr>
      </p:pic>
      <p:sp>
        <p:nvSpPr>
          <p:cNvPr id="10" name="Title 1">
            <a:extLst>
              <a:ext uri="{FF2B5EF4-FFF2-40B4-BE49-F238E27FC236}">
                <a16:creationId xmlns:a16="http://schemas.microsoft.com/office/drawing/2014/main" id="{2FACF135-039C-71C8-72B1-65ED5F7317C4}"/>
              </a:ext>
            </a:extLst>
          </p:cNvPr>
          <p:cNvSpPr txBox="1">
            <a:spLocks/>
          </p:cNvSpPr>
          <p:nvPr/>
        </p:nvSpPr>
        <p:spPr>
          <a:xfrm>
            <a:off x="446534" y="2799142"/>
            <a:ext cx="4031088" cy="1017431"/>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mn-lt"/>
              </a:rPr>
              <a:t>Correlation Heatmap</a:t>
            </a:r>
          </a:p>
        </p:txBody>
      </p:sp>
    </p:spTree>
    <p:extLst>
      <p:ext uri="{BB962C8B-B14F-4D97-AF65-F5344CB8AC3E}">
        <p14:creationId xmlns:p14="http://schemas.microsoft.com/office/powerpoint/2010/main" val="1170117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FC2351C-84A1-C7E2-0E1A-50A5DED19214}"/>
              </a:ext>
            </a:extLst>
          </p:cNvPr>
          <p:cNvSpPr>
            <a:spLocks noGrp="1"/>
          </p:cNvSpPr>
          <p:nvPr>
            <p:ph type="title"/>
          </p:nvPr>
        </p:nvSpPr>
        <p:spPr>
          <a:xfrm>
            <a:off x="808638" y="386930"/>
            <a:ext cx="9236700" cy="1188950"/>
          </a:xfrm>
        </p:spPr>
        <p:txBody>
          <a:bodyPr anchor="b">
            <a:normAutofit/>
          </a:bodyPr>
          <a:lstStyle/>
          <a:p>
            <a:r>
              <a:rPr lang="en-US" sz="5000">
                <a:latin typeface="+mn-lt"/>
              </a:rPr>
              <a:t>Results from Correlation Heatmap</a:t>
            </a:r>
          </a:p>
        </p:txBody>
      </p:sp>
      <p:grpSp>
        <p:nvGrpSpPr>
          <p:cNvPr id="11" name="Group 1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 name="Rectangle 1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56FADE-4944-3545-7B24-E1491B6E8D17}"/>
              </a:ext>
            </a:extLst>
          </p:cNvPr>
          <p:cNvSpPr>
            <a:spLocks noGrp="1"/>
          </p:cNvSpPr>
          <p:nvPr>
            <p:ph idx="1"/>
          </p:nvPr>
        </p:nvSpPr>
        <p:spPr>
          <a:xfrm>
            <a:off x="793660" y="2599509"/>
            <a:ext cx="10143668" cy="3435531"/>
          </a:xfrm>
        </p:spPr>
        <p:txBody>
          <a:bodyPr anchor="ctr">
            <a:normAutofit/>
          </a:bodyPr>
          <a:lstStyle/>
          <a:p>
            <a:r>
              <a:rPr lang="en-US" sz="2400"/>
              <a:t>Set an arbitrary correlation coefficient cutoff as ≥ |.7| </a:t>
            </a:r>
          </a:p>
          <a:p>
            <a:pPr lvl="1"/>
            <a:r>
              <a:rPr lang="en-US" dirty="0"/>
              <a:t>15 fields fit into this cutoff line and 8 of them are dropped: “cancer type detailed”, “tumor other histologic subtype”, “</a:t>
            </a:r>
            <a:r>
              <a:rPr lang="en-US"/>
              <a:t>oncotree</a:t>
            </a:r>
            <a:r>
              <a:rPr lang="en-US" dirty="0"/>
              <a:t> code”, “primary tumor laterality”, “inferred menopausal state”, “er status measured by </a:t>
            </a:r>
            <a:r>
              <a:rPr lang="en-US"/>
              <a:t>ihc</a:t>
            </a:r>
            <a:r>
              <a:rPr lang="en-US" dirty="0"/>
              <a:t>”, “lymph nodes examined positive”, “death from cancer”</a:t>
            </a:r>
          </a:p>
          <a:p>
            <a:endParaRPr lang="en-US" sz="2400"/>
          </a:p>
          <a:p>
            <a:r>
              <a:rPr lang="en-US" sz="2400"/>
              <a:t>Correlation coefficient between “her2 status measured by snp6” and “her2 status” was -0.67 </a:t>
            </a:r>
          </a:p>
          <a:p>
            <a:endParaRPr lang="en-US" sz="2400"/>
          </a:p>
          <a:p>
            <a:endParaRPr lang="en-US" sz="2400"/>
          </a:p>
          <a:p>
            <a:pPr marL="0" indent="0">
              <a:buNone/>
            </a:pPr>
            <a:endParaRPr lang="en-US" sz="2400"/>
          </a:p>
        </p:txBody>
      </p:sp>
    </p:spTree>
    <p:extLst>
      <p:ext uri="{BB962C8B-B14F-4D97-AF65-F5344CB8AC3E}">
        <p14:creationId xmlns:p14="http://schemas.microsoft.com/office/powerpoint/2010/main" val="2331119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D80C9EF-3CC6-4ECC-9C2D-9D0396C96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24E81CB-DF8A-4D83-8EDE-69FF5CB247F6}"/>
              </a:ext>
            </a:extLst>
          </p:cNvPr>
          <p:cNvSpPr>
            <a:spLocks noGrp="1"/>
          </p:cNvSpPr>
          <p:nvPr>
            <p:ph type="title"/>
          </p:nvPr>
        </p:nvSpPr>
        <p:spPr>
          <a:xfrm>
            <a:off x="795528" y="386930"/>
            <a:ext cx="10141799" cy="1300554"/>
          </a:xfrm>
        </p:spPr>
        <p:txBody>
          <a:bodyPr anchor="b">
            <a:normAutofit/>
          </a:bodyPr>
          <a:lstStyle/>
          <a:p>
            <a:r>
              <a:rPr lang="en-US" sz="4800">
                <a:latin typeface="+mn-lt"/>
              </a:rPr>
              <a:t>Filtering More Fields Out </a:t>
            </a:r>
          </a:p>
        </p:txBody>
      </p:sp>
      <p:sp>
        <p:nvSpPr>
          <p:cNvPr id="29" name="Rectangle 28">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 bar chart&#10;&#10;Description automatically generated">
            <a:extLst>
              <a:ext uri="{FF2B5EF4-FFF2-40B4-BE49-F238E27FC236}">
                <a16:creationId xmlns:a16="http://schemas.microsoft.com/office/drawing/2014/main" id="{61618B89-D30B-746C-0875-242311E6EC65}"/>
              </a:ext>
            </a:extLst>
          </p:cNvPr>
          <p:cNvPicPr>
            <a:picLocks noChangeAspect="1"/>
          </p:cNvPicPr>
          <p:nvPr/>
        </p:nvPicPr>
        <p:blipFill rotWithShape="1">
          <a:blip r:embed="rId2"/>
          <a:srcRect r="7095" b="-1"/>
          <a:stretch/>
        </p:blipFill>
        <p:spPr>
          <a:xfrm>
            <a:off x="635295" y="2524715"/>
            <a:ext cx="5150277" cy="3714244"/>
          </a:xfrm>
          <a:prstGeom prst="rect">
            <a:avLst/>
          </a:prstGeom>
        </p:spPr>
      </p:pic>
      <p:sp>
        <p:nvSpPr>
          <p:cNvPr id="3" name="Content Placeholder 2">
            <a:extLst>
              <a:ext uri="{FF2B5EF4-FFF2-40B4-BE49-F238E27FC236}">
                <a16:creationId xmlns:a16="http://schemas.microsoft.com/office/drawing/2014/main" id="{E4EE9FCD-B9E6-05C2-4F28-7867752C49D7}"/>
              </a:ext>
            </a:extLst>
          </p:cNvPr>
          <p:cNvSpPr>
            <a:spLocks noGrp="1"/>
          </p:cNvSpPr>
          <p:nvPr>
            <p:ph idx="1"/>
          </p:nvPr>
        </p:nvSpPr>
        <p:spPr>
          <a:xfrm>
            <a:off x="6406429" y="2599509"/>
            <a:ext cx="4530898" cy="3639450"/>
          </a:xfrm>
        </p:spPr>
        <p:txBody>
          <a:bodyPr anchor="ctr">
            <a:normAutofit/>
          </a:bodyPr>
          <a:lstStyle/>
          <a:p>
            <a:r>
              <a:rPr lang="en-US" sz="2000" dirty="0"/>
              <a:t>“patient id” and “cancer type” are not useful information.</a:t>
            </a:r>
          </a:p>
          <a:p>
            <a:endParaRPr lang="en-US" sz="2000" dirty="0"/>
          </a:p>
          <a:p>
            <a:r>
              <a:rPr lang="en-US" sz="2000" dirty="0"/>
              <a:t> I dropped the fields with missing values or outliers if I had a choice to drop</a:t>
            </a:r>
          </a:p>
        </p:txBody>
      </p:sp>
      <p:sp>
        <p:nvSpPr>
          <p:cNvPr id="33" name="Rectangle 32">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3943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B2E7DB-4724-1F77-67F2-1B887587A221}"/>
              </a:ext>
            </a:extLst>
          </p:cNvPr>
          <p:cNvSpPr txBox="1">
            <a:spLocks/>
          </p:cNvSpPr>
          <p:nvPr/>
        </p:nvSpPr>
        <p:spPr>
          <a:xfrm>
            <a:off x="189360" y="2920283"/>
            <a:ext cx="4031088" cy="1017431"/>
          </a:xfrm>
          <a:prstGeom prst="rect">
            <a:avLst/>
          </a:prstGeom>
        </p:spPr>
        <p:txBody>
          <a:bodyP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600" dirty="0">
                <a:latin typeface="+mn-lt"/>
              </a:rPr>
              <a:t>Correlation Heatmap After Filtering</a:t>
            </a:r>
          </a:p>
          <a:p>
            <a:pPr algn="ctr"/>
            <a:endParaRPr lang="en-US" sz="3600" dirty="0">
              <a:latin typeface="+mn-lt"/>
            </a:endParaRPr>
          </a:p>
        </p:txBody>
      </p:sp>
      <p:pic>
        <p:nvPicPr>
          <p:cNvPr id="4" name="Picture 3" descr="Chart, scatter chart&#10;&#10;Description automatically generated">
            <a:extLst>
              <a:ext uri="{FF2B5EF4-FFF2-40B4-BE49-F238E27FC236}">
                <a16:creationId xmlns:a16="http://schemas.microsoft.com/office/drawing/2014/main" id="{F25D757F-EAC7-3E27-3428-6C6F3905DB4C}"/>
              </a:ext>
            </a:extLst>
          </p:cNvPr>
          <p:cNvPicPr>
            <a:picLocks noChangeAspect="1"/>
          </p:cNvPicPr>
          <p:nvPr/>
        </p:nvPicPr>
        <p:blipFill rotWithShape="1">
          <a:blip r:embed="rId2"/>
          <a:srcRect l="1346" t="11945" r="-12" b="3625"/>
          <a:stretch/>
        </p:blipFill>
        <p:spPr>
          <a:xfrm>
            <a:off x="4512548" y="36706"/>
            <a:ext cx="7971552" cy="6821294"/>
          </a:xfrm>
          <a:prstGeom prst="rect">
            <a:avLst/>
          </a:prstGeom>
        </p:spPr>
      </p:pic>
    </p:spTree>
    <p:extLst>
      <p:ext uri="{BB962C8B-B14F-4D97-AF65-F5344CB8AC3E}">
        <p14:creationId xmlns:p14="http://schemas.microsoft.com/office/powerpoint/2010/main" val="2442502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10A79D2-56B5-EFCA-CA5E-0EE9E431274C}"/>
              </a:ext>
            </a:extLst>
          </p:cNvPr>
          <p:cNvSpPr>
            <a:spLocks noGrp="1"/>
          </p:cNvSpPr>
          <p:nvPr>
            <p:ph type="title"/>
          </p:nvPr>
        </p:nvSpPr>
        <p:spPr>
          <a:xfrm>
            <a:off x="808638" y="386930"/>
            <a:ext cx="9236700" cy="1188950"/>
          </a:xfrm>
        </p:spPr>
        <p:txBody>
          <a:bodyPr anchor="b">
            <a:normAutofit/>
          </a:bodyPr>
          <a:lstStyle/>
          <a:p>
            <a:r>
              <a:rPr lang="en-US" sz="5400">
                <a:latin typeface="+mn-lt"/>
              </a:rPr>
              <a:t>Target Variable</a:t>
            </a:r>
          </a:p>
        </p:txBody>
      </p:sp>
      <p:grpSp>
        <p:nvGrpSpPr>
          <p:cNvPr id="11" name="Group 1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 name="Rectangle 1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CF3249-A4B9-4A93-983C-A3F0A3B5C476}"/>
              </a:ext>
            </a:extLst>
          </p:cNvPr>
          <p:cNvSpPr>
            <a:spLocks noGrp="1"/>
          </p:cNvSpPr>
          <p:nvPr>
            <p:ph idx="1"/>
          </p:nvPr>
        </p:nvSpPr>
        <p:spPr>
          <a:xfrm>
            <a:off x="793660" y="2599509"/>
            <a:ext cx="10143668" cy="3435531"/>
          </a:xfrm>
        </p:spPr>
        <p:txBody>
          <a:bodyPr anchor="ctr">
            <a:normAutofit/>
          </a:bodyPr>
          <a:lstStyle/>
          <a:p>
            <a:r>
              <a:rPr lang="en-US" sz="1700" dirty="0"/>
              <a:t>Overall survival month</a:t>
            </a:r>
          </a:p>
          <a:p>
            <a:pPr lvl="1"/>
            <a:r>
              <a:rPr lang="en-US" sz="1700" b="0" i="0" dirty="0">
                <a:effectLst/>
                <a:latin typeface="Inter"/>
              </a:rPr>
              <a:t>Duration from the time of the intervention to death </a:t>
            </a:r>
            <a:br>
              <a:rPr lang="en-US" sz="1700" b="0" i="0" dirty="0">
                <a:effectLst/>
                <a:latin typeface="Inter"/>
              </a:rPr>
            </a:br>
            <a:r>
              <a:rPr lang="en-US" sz="1700" b="0" i="0" dirty="0">
                <a:effectLst/>
                <a:latin typeface="Inter"/>
              </a:rPr>
              <a:t>(interval)</a:t>
            </a:r>
          </a:p>
          <a:p>
            <a:pPr lvl="1"/>
            <a:endParaRPr lang="en-US" sz="1700" dirty="0"/>
          </a:p>
          <a:p>
            <a:r>
              <a:rPr lang="en-US" sz="1700" dirty="0"/>
              <a:t>Overall survival</a:t>
            </a:r>
          </a:p>
          <a:p>
            <a:pPr lvl="1"/>
            <a:r>
              <a:rPr lang="en-US" sz="1700" b="0" i="0" dirty="0">
                <a:effectLst/>
                <a:latin typeface="Inter"/>
              </a:rPr>
              <a:t>Target variable whether the patient is living or dead. </a:t>
            </a:r>
            <a:br>
              <a:rPr lang="en-US" sz="1700" b="0" i="0" dirty="0">
                <a:effectLst/>
                <a:latin typeface="Inter"/>
              </a:rPr>
            </a:br>
            <a:r>
              <a:rPr lang="en-US" sz="1700" b="0" i="0" dirty="0">
                <a:effectLst/>
                <a:latin typeface="Inter"/>
              </a:rPr>
              <a:t>(living/dead)</a:t>
            </a:r>
          </a:p>
          <a:p>
            <a:pPr lvl="1"/>
            <a:endParaRPr lang="en-US" sz="1700" dirty="0"/>
          </a:p>
          <a:p>
            <a:r>
              <a:rPr lang="en-US" sz="1700" dirty="0"/>
              <a:t>Death from cancer</a:t>
            </a:r>
          </a:p>
          <a:p>
            <a:pPr lvl="1"/>
            <a:r>
              <a:rPr lang="en-US" sz="1700" b="0" i="0" dirty="0">
                <a:effectLst/>
                <a:latin typeface="Inter"/>
              </a:rPr>
              <a:t>Whether the patient's death was due to cancer or not </a:t>
            </a:r>
            <a:br>
              <a:rPr lang="en-US" sz="1700" dirty="0">
                <a:latin typeface="Inter"/>
              </a:rPr>
            </a:br>
            <a:r>
              <a:rPr lang="en-US" sz="1700" b="0" i="0" dirty="0">
                <a:effectLst/>
                <a:latin typeface="Inter"/>
              </a:rPr>
              <a:t>(living/dead by cancer/dead by other cause)</a:t>
            </a:r>
            <a:endParaRPr lang="en-US" sz="1700" dirty="0"/>
          </a:p>
        </p:txBody>
      </p:sp>
    </p:spTree>
    <p:extLst>
      <p:ext uri="{BB962C8B-B14F-4D97-AF65-F5344CB8AC3E}">
        <p14:creationId xmlns:p14="http://schemas.microsoft.com/office/powerpoint/2010/main" val="3304518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3D87A09-81D3-A263-DCCB-823B8490CE60}"/>
              </a:ext>
            </a:extLst>
          </p:cNvPr>
          <p:cNvSpPr>
            <a:spLocks noGrp="1"/>
          </p:cNvSpPr>
          <p:nvPr>
            <p:ph type="title"/>
          </p:nvPr>
        </p:nvSpPr>
        <p:spPr/>
        <p:txBody>
          <a:bodyPr>
            <a:normAutofit/>
          </a:bodyPr>
          <a:lstStyle/>
          <a:p>
            <a:pPr algn="ctr"/>
            <a:r>
              <a:rPr lang="en-US" sz="3600" dirty="0">
                <a:latin typeface="+mn-lt"/>
              </a:rPr>
              <a:t>Overall Survival Months Distribution</a:t>
            </a:r>
          </a:p>
        </p:txBody>
      </p:sp>
      <p:pic>
        <p:nvPicPr>
          <p:cNvPr id="8" name="Picture 7" descr="Chart, histogram&#10;&#10;Description automatically generated">
            <a:extLst>
              <a:ext uri="{FF2B5EF4-FFF2-40B4-BE49-F238E27FC236}">
                <a16:creationId xmlns:a16="http://schemas.microsoft.com/office/drawing/2014/main" id="{2932EF13-CAD5-C5B1-5DD1-46300789EBAF}"/>
              </a:ext>
            </a:extLst>
          </p:cNvPr>
          <p:cNvPicPr>
            <a:picLocks noChangeAspect="1"/>
          </p:cNvPicPr>
          <p:nvPr/>
        </p:nvPicPr>
        <p:blipFill>
          <a:blip r:embed="rId3"/>
          <a:stretch>
            <a:fillRect/>
          </a:stretch>
        </p:blipFill>
        <p:spPr>
          <a:xfrm>
            <a:off x="1996281" y="1573453"/>
            <a:ext cx="8199437" cy="5284547"/>
          </a:xfrm>
          <a:prstGeom prst="rect">
            <a:avLst/>
          </a:prstGeom>
        </p:spPr>
      </p:pic>
      <p:pic>
        <p:nvPicPr>
          <p:cNvPr id="3" name="Picture 2" descr="Text&#10;&#10;Description automatically generated">
            <a:extLst>
              <a:ext uri="{FF2B5EF4-FFF2-40B4-BE49-F238E27FC236}">
                <a16:creationId xmlns:a16="http://schemas.microsoft.com/office/drawing/2014/main" id="{59DC8B78-D36A-8AAA-C73F-E3CD93214C69}"/>
              </a:ext>
            </a:extLst>
          </p:cNvPr>
          <p:cNvPicPr>
            <a:picLocks noChangeAspect="1"/>
          </p:cNvPicPr>
          <p:nvPr/>
        </p:nvPicPr>
        <p:blipFill rotWithShape="1">
          <a:blip r:embed="rId4"/>
          <a:srcRect l="354" t="1256" r="52154" b="14017"/>
          <a:stretch/>
        </p:blipFill>
        <p:spPr>
          <a:xfrm>
            <a:off x="7435969" y="2005911"/>
            <a:ext cx="2225616" cy="1786209"/>
          </a:xfrm>
          <a:prstGeom prst="rect">
            <a:avLst/>
          </a:prstGeom>
        </p:spPr>
      </p:pic>
    </p:spTree>
    <p:extLst>
      <p:ext uri="{BB962C8B-B14F-4D97-AF65-F5344CB8AC3E}">
        <p14:creationId xmlns:p14="http://schemas.microsoft.com/office/powerpoint/2010/main" val="3740355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0059BFE-32ED-8D26-2FEB-B68E241C216D}"/>
              </a:ext>
            </a:extLst>
          </p:cNvPr>
          <p:cNvSpPr>
            <a:spLocks noGrp="1"/>
          </p:cNvSpPr>
          <p:nvPr>
            <p:ph type="title"/>
          </p:nvPr>
        </p:nvSpPr>
        <p:spPr>
          <a:xfrm>
            <a:off x="723901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Overall Survival Distribution</a:t>
            </a:r>
          </a:p>
        </p:txBody>
      </p:sp>
      <p:sp>
        <p:nvSpPr>
          <p:cNvPr id="19" name="Rectangle 1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Chart, bar chart&#10;&#10;Description automatically generated">
            <a:extLst>
              <a:ext uri="{FF2B5EF4-FFF2-40B4-BE49-F238E27FC236}">
                <a16:creationId xmlns:a16="http://schemas.microsoft.com/office/drawing/2014/main" id="{6FF6A502-5C3C-F1FC-F051-FF3D1D83C026}"/>
              </a:ext>
            </a:extLst>
          </p:cNvPr>
          <p:cNvPicPr>
            <a:picLocks noGrp="1" noChangeAspect="1"/>
          </p:cNvPicPr>
          <p:nvPr>
            <p:ph idx="1"/>
          </p:nvPr>
        </p:nvPicPr>
        <p:blipFill>
          <a:blip r:embed="rId2"/>
          <a:stretch>
            <a:fillRect/>
          </a:stretch>
        </p:blipFill>
        <p:spPr>
          <a:xfrm>
            <a:off x="576244" y="1511599"/>
            <a:ext cx="5628018" cy="3601931"/>
          </a:xfrm>
          <a:prstGeom prst="rect">
            <a:avLst/>
          </a:prstGeom>
        </p:spPr>
      </p:pic>
      <p:sp>
        <p:nvSpPr>
          <p:cNvPr id="23" name="Rectangle 2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03ACA73-96D4-079C-FAD4-F4E2846E941D}"/>
              </a:ext>
            </a:extLst>
          </p:cNvPr>
          <p:cNvSpPr txBox="1"/>
          <p:nvPr/>
        </p:nvSpPr>
        <p:spPr>
          <a:xfrm>
            <a:off x="7239012"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0</a:t>
            </a:r>
            <a:r>
              <a:rPr lang="en-US">
                <a:sym typeface="Wingdings" pitchFamily="2" charset="2"/>
              </a:rPr>
              <a:t> : Dead</a:t>
            </a:r>
          </a:p>
          <a:p>
            <a:pPr indent="-228600">
              <a:lnSpc>
                <a:spcPct val="90000"/>
              </a:lnSpc>
              <a:spcAft>
                <a:spcPts val="600"/>
              </a:spcAft>
              <a:buFont typeface="Arial" panose="020B0604020202020204" pitchFamily="34" charset="0"/>
              <a:buChar char="•"/>
            </a:pPr>
            <a:r>
              <a:rPr lang="en-US">
                <a:sym typeface="Wingdings" pitchFamily="2" charset="2"/>
              </a:rPr>
              <a:t>1 : Living</a:t>
            </a:r>
            <a:endParaRPr lang="en-US"/>
          </a:p>
        </p:txBody>
      </p:sp>
      <p:sp>
        <p:nvSpPr>
          <p:cNvPr id="25" name="Rectangle 2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970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bar chart&#10;&#10;Description automatically generated">
            <a:extLst>
              <a:ext uri="{FF2B5EF4-FFF2-40B4-BE49-F238E27FC236}">
                <a16:creationId xmlns:a16="http://schemas.microsoft.com/office/drawing/2014/main" id="{62B436FA-22CE-CFB3-4B19-6E5A33F4E15D}"/>
              </a:ext>
            </a:extLst>
          </p:cNvPr>
          <p:cNvPicPr>
            <a:picLocks noGrp="1" noChangeAspect="1"/>
          </p:cNvPicPr>
          <p:nvPr>
            <p:ph idx="1"/>
          </p:nvPr>
        </p:nvPicPr>
        <p:blipFill>
          <a:blip r:embed="rId2"/>
          <a:stretch>
            <a:fillRect/>
          </a:stretch>
        </p:blipFill>
        <p:spPr>
          <a:xfrm>
            <a:off x="2165138" y="1470991"/>
            <a:ext cx="7861723" cy="5141153"/>
          </a:xfrm>
        </p:spPr>
      </p:pic>
      <p:sp>
        <p:nvSpPr>
          <p:cNvPr id="4" name="Title 1">
            <a:extLst>
              <a:ext uri="{FF2B5EF4-FFF2-40B4-BE49-F238E27FC236}">
                <a16:creationId xmlns:a16="http://schemas.microsoft.com/office/drawing/2014/main" id="{D2DD7F0F-A480-60F4-5DD9-8A9402169B3C}"/>
              </a:ext>
            </a:extLst>
          </p:cNvPr>
          <p:cNvSpPr>
            <a:spLocks noGrp="1"/>
          </p:cNvSpPr>
          <p:nvPr>
            <p:ph type="title"/>
          </p:nvPr>
        </p:nvSpPr>
        <p:spPr/>
        <p:txBody>
          <a:bodyPr>
            <a:normAutofit/>
          </a:bodyPr>
          <a:lstStyle/>
          <a:p>
            <a:pPr algn="ctr"/>
            <a:r>
              <a:rPr lang="en-US" sz="3600" dirty="0">
                <a:latin typeface="+mn-lt"/>
              </a:rPr>
              <a:t>Death From Cancer Distribution</a:t>
            </a:r>
          </a:p>
        </p:txBody>
      </p:sp>
    </p:spTree>
    <p:extLst>
      <p:ext uri="{BB962C8B-B14F-4D97-AF65-F5344CB8AC3E}">
        <p14:creationId xmlns:p14="http://schemas.microsoft.com/office/powerpoint/2010/main" val="131859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histogram&#10;&#10;Description automatically generated">
            <a:extLst>
              <a:ext uri="{FF2B5EF4-FFF2-40B4-BE49-F238E27FC236}">
                <a16:creationId xmlns:a16="http://schemas.microsoft.com/office/drawing/2014/main" id="{7AAE619A-CA53-9883-8E0C-CBBA5E966129}"/>
              </a:ext>
            </a:extLst>
          </p:cNvPr>
          <p:cNvPicPr>
            <a:picLocks noGrp="1" noChangeAspect="1"/>
          </p:cNvPicPr>
          <p:nvPr>
            <p:ph idx="1"/>
          </p:nvPr>
        </p:nvPicPr>
        <p:blipFill>
          <a:blip r:embed="rId2"/>
          <a:stretch>
            <a:fillRect/>
          </a:stretch>
        </p:blipFill>
        <p:spPr>
          <a:xfrm>
            <a:off x="2478571" y="1682833"/>
            <a:ext cx="7234857" cy="4810042"/>
          </a:xfrm>
        </p:spPr>
      </p:pic>
      <p:sp>
        <p:nvSpPr>
          <p:cNvPr id="4" name="Title 1">
            <a:extLst>
              <a:ext uri="{FF2B5EF4-FFF2-40B4-BE49-F238E27FC236}">
                <a16:creationId xmlns:a16="http://schemas.microsoft.com/office/drawing/2014/main" id="{1DD4201C-DCBC-BBE0-B15E-989427C44C86}"/>
              </a:ext>
            </a:extLst>
          </p:cNvPr>
          <p:cNvSpPr>
            <a:spLocks noGrp="1"/>
          </p:cNvSpPr>
          <p:nvPr>
            <p:ph type="title"/>
          </p:nvPr>
        </p:nvSpPr>
        <p:spPr/>
        <p:txBody>
          <a:bodyPr>
            <a:normAutofit/>
          </a:bodyPr>
          <a:lstStyle/>
          <a:p>
            <a:pPr algn="ctr"/>
            <a:r>
              <a:rPr lang="en-US" sz="3600" dirty="0">
                <a:latin typeface="+mn-lt"/>
              </a:rPr>
              <a:t>Distribution of Survival with Target Attribute</a:t>
            </a:r>
          </a:p>
        </p:txBody>
      </p:sp>
    </p:spTree>
    <p:extLst>
      <p:ext uri="{BB962C8B-B14F-4D97-AF65-F5344CB8AC3E}">
        <p14:creationId xmlns:p14="http://schemas.microsoft.com/office/powerpoint/2010/main" val="2103921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B6D5FB-BC5D-7E74-CCEC-ED65C252F11C}"/>
              </a:ext>
            </a:extLst>
          </p:cNvPr>
          <p:cNvSpPr>
            <a:spLocks noGrp="1"/>
          </p:cNvSpPr>
          <p:nvPr>
            <p:ph type="title"/>
          </p:nvPr>
        </p:nvSpPr>
        <p:spPr>
          <a:xfrm>
            <a:off x="808638" y="386930"/>
            <a:ext cx="9236700" cy="1188950"/>
          </a:xfrm>
        </p:spPr>
        <p:txBody>
          <a:bodyPr anchor="b">
            <a:normAutofit/>
          </a:bodyPr>
          <a:lstStyle/>
          <a:p>
            <a:r>
              <a:rPr lang="en-US" sz="5400">
                <a:latin typeface="+mn-lt"/>
              </a:rPr>
              <a:t>Aim of the Study</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CF2B2B-BDDE-6FD7-EC4C-D087D7B01462}"/>
              </a:ext>
            </a:extLst>
          </p:cNvPr>
          <p:cNvSpPr>
            <a:spLocks noGrp="1"/>
          </p:cNvSpPr>
          <p:nvPr>
            <p:ph idx="1"/>
          </p:nvPr>
        </p:nvSpPr>
        <p:spPr>
          <a:xfrm>
            <a:off x="793660" y="2599509"/>
            <a:ext cx="10143668" cy="3435531"/>
          </a:xfrm>
        </p:spPr>
        <p:txBody>
          <a:bodyPr anchor="ctr">
            <a:normAutofit/>
          </a:bodyPr>
          <a:lstStyle/>
          <a:p>
            <a:r>
              <a:rPr lang="en-US" sz="2400" dirty="0"/>
              <a:t>Because of the high mortality rate of breast cancer, predicting survival of the breast cancer patients may improve their care with necessary care plans thereby it would improve their survival rate.</a:t>
            </a:r>
          </a:p>
          <a:p>
            <a:endParaRPr lang="en-US" sz="2400" dirty="0"/>
          </a:p>
          <a:p>
            <a:r>
              <a:rPr lang="en-US" sz="2400" dirty="0"/>
              <a:t>Predict survival of breast cancer patients using machine learning models with both clinical and gene expression profiles</a:t>
            </a:r>
          </a:p>
          <a:p>
            <a:endParaRPr lang="en-US" sz="2400" dirty="0"/>
          </a:p>
          <a:p>
            <a:pPr marL="0" indent="0">
              <a:buNone/>
            </a:pPr>
            <a:endParaRPr lang="en-US" sz="2400" dirty="0"/>
          </a:p>
        </p:txBody>
      </p:sp>
    </p:spTree>
    <p:extLst>
      <p:ext uri="{BB962C8B-B14F-4D97-AF65-F5344CB8AC3E}">
        <p14:creationId xmlns:p14="http://schemas.microsoft.com/office/powerpoint/2010/main" val="1424965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histogram&#10;&#10;Description automatically generated">
            <a:extLst>
              <a:ext uri="{FF2B5EF4-FFF2-40B4-BE49-F238E27FC236}">
                <a16:creationId xmlns:a16="http://schemas.microsoft.com/office/drawing/2014/main" id="{4FE1C18E-53BF-327E-C688-8B1EE6C3C580}"/>
              </a:ext>
            </a:extLst>
          </p:cNvPr>
          <p:cNvPicPr>
            <a:picLocks noGrp="1" noChangeAspect="1"/>
          </p:cNvPicPr>
          <p:nvPr>
            <p:ph idx="1"/>
          </p:nvPr>
        </p:nvPicPr>
        <p:blipFill>
          <a:blip r:embed="rId2"/>
          <a:stretch>
            <a:fillRect/>
          </a:stretch>
        </p:blipFill>
        <p:spPr>
          <a:xfrm>
            <a:off x="2371709" y="1658897"/>
            <a:ext cx="7448581" cy="4833978"/>
          </a:xfrm>
        </p:spPr>
      </p:pic>
      <p:sp>
        <p:nvSpPr>
          <p:cNvPr id="6" name="Title 1">
            <a:extLst>
              <a:ext uri="{FF2B5EF4-FFF2-40B4-BE49-F238E27FC236}">
                <a16:creationId xmlns:a16="http://schemas.microsoft.com/office/drawing/2014/main" id="{20E85000-C529-F3D6-4FCC-5E94A8A68F5B}"/>
              </a:ext>
            </a:extLst>
          </p:cNvPr>
          <p:cNvSpPr>
            <a:spLocks noGrp="1"/>
          </p:cNvSpPr>
          <p:nvPr>
            <p:ph type="title"/>
          </p:nvPr>
        </p:nvSpPr>
        <p:spPr/>
        <p:txBody>
          <a:bodyPr>
            <a:normAutofit/>
          </a:bodyPr>
          <a:lstStyle/>
          <a:p>
            <a:pPr algn="ctr"/>
            <a:r>
              <a:rPr lang="en-US" sz="3600" dirty="0">
                <a:latin typeface="+mn-lt"/>
              </a:rPr>
              <a:t>Distribution of Survival with Target Attribute</a:t>
            </a:r>
          </a:p>
        </p:txBody>
      </p:sp>
    </p:spTree>
    <p:extLst>
      <p:ext uri="{BB962C8B-B14F-4D97-AF65-F5344CB8AC3E}">
        <p14:creationId xmlns:p14="http://schemas.microsoft.com/office/powerpoint/2010/main" val="1875783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B2E0460-A68A-5C25-0A18-58C058EE646B}"/>
              </a:ext>
            </a:extLst>
          </p:cNvPr>
          <p:cNvSpPr>
            <a:spLocks noGrp="1"/>
          </p:cNvSpPr>
          <p:nvPr>
            <p:ph type="title"/>
          </p:nvPr>
        </p:nvSpPr>
        <p:spPr>
          <a:xfrm>
            <a:off x="1008184" y="174032"/>
            <a:ext cx="10175631" cy="1111843"/>
          </a:xfrm>
        </p:spPr>
        <p:txBody>
          <a:bodyPr anchor="ctr">
            <a:normAutofit/>
          </a:bodyPr>
          <a:lstStyle/>
          <a:p>
            <a:pPr algn="ctr"/>
            <a:r>
              <a:rPr lang="en-US" sz="3700" dirty="0">
                <a:latin typeface="+mn-lt"/>
              </a:rPr>
              <a:t>The Distribution of Overall Survival After Drop Death by Other Cause</a:t>
            </a:r>
          </a:p>
        </p:txBody>
      </p:sp>
      <p:pic>
        <p:nvPicPr>
          <p:cNvPr id="8" name="Picture 7" descr="Chart, bar chart&#10;&#10;Description automatically generated">
            <a:extLst>
              <a:ext uri="{FF2B5EF4-FFF2-40B4-BE49-F238E27FC236}">
                <a16:creationId xmlns:a16="http://schemas.microsoft.com/office/drawing/2014/main" id="{14F65326-B6F2-2452-781D-774A6656F00C}"/>
              </a:ext>
            </a:extLst>
          </p:cNvPr>
          <p:cNvPicPr>
            <a:picLocks noChangeAspect="1"/>
          </p:cNvPicPr>
          <p:nvPr/>
        </p:nvPicPr>
        <p:blipFill>
          <a:blip r:embed="rId2"/>
          <a:stretch>
            <a:fillRect/>
          </a:stretch>
        </p:blipFill>
        <p:spPr>
          <a:xfrm>
            <a:off x="1796256" y="1666846"/>
            <a:ext cx="8599488" cy="5191154"/>
          </a:xfrm>
          <a:prstGeom prst="rect">
            <a:avLst/>
          </a:prstGeom>
        </p:spPr>
      </p:pic>
      <p:sp>
        <p:nvSpPr>
          <p:cNvPr id="2" name="TextBox 1">
            <a:extLst>
              <a:ext uri="{FF2B5EF4-FFF2-40B4-BE49-F238E27FC236}">
                <a16:creationId xmlns:a16="http://schemas.microsoft.com/office/drawing/2014/main" id="{A0F74EA4-2077-5BA8-DC51-12FCF94768CA}"/>
              </a:ext>
            </a:extLst>
          </p:cNvPr>
          <p:cNvSpPr txBox="1"/>
          <p:nvPr/>
        </p:nvSpPr>
        <p:spPr>
          <a:xfrm>
            <a:off x="10188518" y="3429000"/>
            <a:ext cx="1597082" cy="954107"/>
          </a:xfrm>
          <a:prstGeom prst="rect">
            <a:avLst/>
          </a:prstGeom>
          <a:noFill/>
        </p:spPr>
        <p:txBody>
          <a:bodyPr wrap="square" rtlCol="0">
            <a:spAutoFit/>
          </a:bodyPr>
          <a:lstStyle/>
          <a:p>
            <a:r>
              <a:rPr lang="en-US" sz="2800" dirty="0"/>
              <a:t>0</a:t>
            </a:r>
            <a:r>
              <a:rPr lang="en-US" sz="2800" dirty="0">
                <a:sym typeface="Wingdings" pitchFamily="2" charset="2"/>
              </a:rPr>
              <a:t> : Living</a:t>
            </a:r>
          </a:p>
          <a:p>
            <a:r>
              <a:rPr lang="en-US" sz="2800" dirty="0">
                <a:sym typeface="Wingdings" pitchFamily="2" charset="2"/>
              </a:rPr>
              <a:t>1 : Dead</a:t>
            </a:r>
            <a:endParaRPr lang="en-US" sz="2800" dirty="0"/>
          </a:p>
        </p:txBody>
      </p:sp>
      <p:sp>
        <p:nvSpPr>
          <p:cNvPr id="5" name="TextBox 4">
            <a:extLst>
              <a:ext uri="{FF2B5EF4-FFF2-40B4-BE49-F238E27FC236}">
                <a16:creationId xmlns:a16="http://schemas.microsoft.com/office/drawing/2014/main" id="{AE237064-1CE6-BDBF-64D1-2CB027BD4D72}"/>
              </a:ext>
            </a:extLst>
          </p:cNvPr>
          <p:cNvSpPr txBox="1"/>
          <p:nvPr/>
        </p:nvSpPr>
        <p:spPr>
          <a:xfrm>
            <a:off x="3803073" y="4572000"/>
            <a:ext cx="1177636" cy="461665"/>
          </a:xfrm>
          <a:prstGeom prst="rect">
            <a:avLst/>
          </a:prstGeom>
          <a:noFill/>
        </p:spPr>
        <p:txBody>
          <a:bodyPr wrap="square" rtlCol="0">
            <a:spAutoFit/>
          </a:bodyPr>
          <a:lstStyle/>
          <a:p>
            <a:pPr algn="ctr"/>
            <a:r>
              <a:rPr lang="en-US" sz="2400" b="1" dirty="0"/>
              <a:t>58%</a:t>
            </a:r>
          </a:p>
        </p:txBody>
      </p:sp>
      <p:sp>
        <p:nvSpPr>
          <p:cNvPr id="9" name="TextBox 8">
            <a:extLst>
              <a:ext uri="{FF2B5EF4-FFF2-40B4-BE49-F238E27FC236}">
                <a16:creationId xmlns:a16="http://schemas.microsoft.com/office/drawing/2014/main" id="{14F213C7-F706-FD4E-7018-CD2BCEB97679}"/>
              </a:ext>
            </a:extLst>
          </p:cNvPr>
          <p:cNvSpPr txBox="1"/>
          <p:nvPr/>
        </p:nvSpPr>
        <p:spPr>
          <a:xfrm>
            <a:off x="7447736" y="4569813"/>
            <a:ext cx="1177636" cy="461665"/>
          </a:xfrm>
          <a:prstGeom prst="rect">
            <a:avLst/>
          </a:prstGeom>
          <a:noFill/>
        </p:spPr>
        <p:txBody>
          <a:bodyPr wrap="square" rtlCol="0">
            <a:spAutoFit/>
          </a:bodyPr>
          <a:lstStyle/>
          <a:p>
            <a:pPr algn="ctr"/>
            <a:r>
              <a:rPr lang="en-US" sz="2400" b="1" dirty="0"/>
              <a:t>42%</a:t>
            </a:r>
          </a:p>
        </p:txBody>
      </p:sp>
    </p:spTree>
    <p:extLst>
      <p:ext uri="{BB962C8B-B14F-4D97-AF65-F5344CB8AC3E}">
        <p14:creationId xmlns:p14="http://schemas.microsoft.com/office/powerpoint/2010/main" val="1148780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scatter chart&#10;&#10;Description automatically generated">
            <a:extLst>
              <a:ext uri="{FF2B5EF4-FFF2-40B4-BE49-F238E27FC236}">
                <a16:creationId xmlns:a16="http://schemas.microsoft.com/office/drawing/2014/main" id="{146A1A37-5361-74B9-152C-045755E7652B}"/>
              </a:ext>
            </a:extLst>
          </p:cNvPr>
          <p:cNvPicPr>
            <a:picLocks noGrp="1" noChangeAspect="1"/>
          </p:cNvPicPr>
          <p:nvPr>
            <p:ph idx="1"/>
          </p:nvPr>
        </p:nvPicPr>
        <p:blipFill>
          <a:blip r:embed="rId3"/>
          <a:stretch>
            <a:fillRect/>
          </a:stretch>
        </p:blipFill>
        <p:spPr>
          <a:xfrm>
            <a:off x="1520048" y="2610644"/>
            <a:ext cx="9151904" cy="3196598"/>
          </a:xfrm>
        </p:spPr>
      </p:pic>
      <p:sp>
        <p:nvSpPr>
          <p:cNvPr id="6" name="Title 1">
            <a:extLst>
              <a:ext uri="{FF2B5EF4-FFF2-40B4-BE49-F238E27FC236}">
                <a16:creationId xmlns:a16="http://schemas.microsoft.com/office/drawing/2014/main" id="{4A58B4E7-4826-9196-3287-4F5EB7211B33}"/>
              </a:ext>
            </a:extLst>
          </p:cNvPr>
          <p:cNvSpPr>
            <a:spLocks noGrp="1"/>
          </p:cNvSpPr>
          <p:nvPr>
            <p:ph type="title"/>
          </p:nvPr>
        </p:nvSpPr>
        <p:spPr/>
        <p:txBody>
          <a:bodyPr anchor="ctr">
            <a:normAutofit/>
          </a:bodyPr>
          <a:lstStyle/>
          <a:p>
            <a:pPr algn="ctr"/>
            <a:r>
              <a:rPr lang="en-US" sz="3700">
                <a:latin typeface="+mn-lt"/>
              </a:rPr>
              <a:t>Class Imbalance </a:t>
            </a:r>
            <a:br>
              <a:rPr lang="en-US" sz="3700">
                <a:latin typeface="+mn-lt"/>
              </a:rPr>
            </a:br>
            <a:r>
              <a:rPr lang="en-US" sz="2800">
                <a:latin typeface="+mn-lt"/>
              </a:rPr>
              <a:t>Synthetic Minority Oversampling Technique (SMOTE)</a:t>
            </a:r>
            <a:endParaRPr lang="en-US" sz="2800" dirty="0">
              <a:latin typeface="+mn-lt"/>
            </a:endParaRPr>
          </a:p>
        </p:txBody>
      </p:sp>
      <p:sp>
        <p:nvSpPr>
          <p:cNvPr id="7" name="TextBox 6">
            <a:extLst>
              <a:ext uri="{FF2B5EF4-FFF2-40B4-BE49-F238E27FC236}">
                <a16:creationId xmlns:a16="http://schemas.microsoft.com/office/drawing/2014/main" id="{4C84B110-E322-F3BA-6FAC-26F0A715DA35}"/>
              </a:ext>
            </a:extLst>
          </p:cNvPr>
          <p:cNvSpPr txBox="1"/>
          <p:nvPr/>
        </p:nvSpPr>
        <p:spPr>
          <a:xfrm>
            <a:off x="-56148" y="6492875"/>
            <a:ext cx="12304295" cy="369332"/>
          </a:xfrm>
          <a:prstGeom prst="rect">
            <a:avLst/>
          </a:prstGeom>
          <a:noFill/>
        </p:spPr>
        <p:txBody>
          <a:bodyPr wrap="square" rtlCol="0">
            <a:spAutoFit/>
          </a:bodyPr>
          <a:lstStyle/>
          <a:p>
            <a:r>
              <a:rPr lang="en-US" sz="1800"/>
              <a:t>Image source - https://www.analyticsvidhya.com/blog/2020/07/10-techniques-to-deal-with-class-imbalance-in-machine-learning/</a:t>
            </a:r>
            <a:endParaRPr lang="en-US" dirty="0"/>
          </a:p>
        </p:txBody>
      </p:sp>
    </p:spTree>
    <p:extLst>
      <p:ext uri="{BB962C8B-B14F-4D97-AF65-F5344CB8AC3E}">
        <p14:creationId xmlns:p14="http://schemas.microsoft.com/office/powerpoint/2010/main" val="3651625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08B93A-3300-CDF1-3492-0A3914F798A6}"/>
              </a:ext>
            </a:extLst>
          </p:cNvPr>
          <p:cNvSpPr>
            <a:spLocks noGrp="1"/>
          </p:cNvSpPr>
          <p:nvPr>
            <p:ph type="title"/>
          </p:nvPr>
        </p:nvSpPr>
        <p:spPr>
          <a:xfrm>
            <a:off x="808638" y="386930"/>
            <a:ext cx="9236700" cy="1188950"/>
          </a:xfrm>
        </p:spPr>
        <p:txBody>
          <a:bodyPr anchor="b">
            <a:normAutofit/>
          </a:bodyPr>
          <a:lstStyle/>
          <a:p>
            <a:r>
              <a:rPr lang="en-US" sz="5400">
                <a:latin typeface="+mn-lt"/>
              </a:rPr>
              <a:t>Machine Learning</a:t>
            </a:r>
          </a:p>
        </p:txBody>
      </p:sp>
      <p:grpSp>
        <p:nvGrpSpPr>
          <p:cNvPr id="11" name="Group 1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 name="Rectangle 1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CC9D4BB-BEFD-0A5F-3D4F-E4C3D139F40A}"/>
              </a:ext>
            </a:extLst>
          </p:cNvPr>
          <p:cNvSpPr>
            <a:spLocks noGrp="1"/>
          </p:cNvSpPr>
          <p:nvPr>
            <p:ph idx="1"/>
          </p:nvPr>
        </p:nvSpPr>
        <p:spPr>
          <a:xfrm>
            <a:off x="793660" y="2599509"/>
            <a:ext cx="10143668" cy="3435531"/>
          </a:xfrm>
        </p:spPr>
        <p:txBody>
          <a:bodyPr anchor="ctr">
            <a:normAutofit/>
          </a:bodyPr>
          <a:lstStyle/>
          <a:p>
            <a:r>
              <a:rPr lang="en-US" sz="2400" b="0" i="0">
                <a:effectLst/>
              </a:rPr>
              <a:t>What is machine learning in data science?</a:t>
            </a:r>
          </a:p>
          <a:p>
            <a:pPr lvl="1"/>
            <a:r>
              <a:rPr lang="en-US" b="0" i="0">
                <a:effectLst/>
              </a:rPr>
              <a:t>A </a:t>
            </a:r>
            <a:r>
              <a:rPr lang="en-US"/>
              <a:t>branch </a:t>
            </a:r>
            <a:r>
              <a:rPr lang="en-US" b="0" i="0">
                <a:effectLst/>
              </a:rPr>
              <a:t>of </a:t>
            </a:r>
            <a:r>
              <a:rPr lang="en-US" b="0" i="0" strike="noStrike">
                <a:effectLst/>
                <a:hlinkClick r:id="rId2"/>
              </a:rPr>
              <a:t>artificial intelligence (AI)</a:t>
            </a:r>
            <a:r>
              <a:rPr lang="en-US" b="0" i="0">
                <a:effectLst/>
              </a:rPr>
              <a:t> and</a:t>
            </a:r>
            <a:r>
              <a:rPr lang="en-US" u="none" strike="noStrike"/>
              <a:t> </a:t>
            </a:r>
            <a:r>
              <a:rPr lang="en-US"/>
              <a:t>computational science, </a:t>
            </a:r>
            <a:r>
              <a:rPr lang="en-US" b="0" i="0">
                <a:effectLst/>
              </a:rPr>
              <a:t>which focuses on the use of data and algorithms to imitate the way that humans learn, gradually improving its accuracy.</a:t>
            </a:r>
          </a:p>
          <a:p>
            <a:pPr lvl="1"/>
            <a:endParaRPr lang="en-US" b="0" i="0">
              <a:effectLst/>
            </a:endParaRPr>
          </a:p>
          <a:p>
            <a:r>
              <a:rPr lang="en-US" sz="2400"/>
              <a:t>Allow us to analyze an immense amount of data efficiently in a timely manner and to make data-driven decision making</a:t>
            </a:r>
            <a:endParaRPr lang="en-US" sz="2400" b="0" i="0">
              <a:effectLst/>
            </a:endParaRPr>
          </a:p>
          <a:p>
            <a:endParaRPr lang="en-US" sz="2400"/>
          </a:p>
        </p:txBody>
      </p:sp>
    </p:spTree>
    <p:extLst>
      <p:ext uri="{BB962C8B-B14F-4D97-AF65-F5344CB8AC3E}">
        <p14:creationId xmlns:p14="http://schemas.microsoft.com/office/powerpoint/2010/main" val="944544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D039163-C502-DEE2-5BFB-1BBF5020A80E}"/>
              </a:ext>
            </a:extLst>
          </p:cNvPr>
          <p:cNvSpPr>
            <a:spLocks noGrp="1"/>
          </p:cNvSpPr>
          <p:nvPr>
            <p:ph type="title"/>
          </p:nvPr>
        </p:nvSpPr>
        <p:spPr>
          <a:xfrm>
            <a:off x="645065" y="1463040"/>
            <a:ext cx="3796306" cy="2690949"/>
          </a:xfrm>
        </p:spPr>
        <p:txBody>
          <a:bodyPr anchor="t">
            <a:normAutofit/>
          </a:bodyPr>
          <a:lstStyle/>
          <a:p>
            <a:r>
              <a:rPr lang="en-US" sz="4800">
                <a:latin typeface="+mn-lt"/>
              </a:rPr>
              <a:t>Machine Learning Methods</a:t>
            </a:r>
          </a:p>
        </p:txBody>
      </p:sp>
      <p:grpSp>
        <p:nvGrpSpPr>
          <p:cNvPr id="18" name="Group 10">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9"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2">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1"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0D7722-F84B-1767-9510-29927C841D02}"/>
              </a:ext>
            </a:extLst>
          </p:cNvPr>
          <p:cNvSpPr>
            <a:spLocks noGrp="1"/>
          </p:cNvSpPr>
          <p:nvPr>
            <p:ph idx="1"/>
          </p:nvPr>
        </p:nvSpPr>
        <p:spPr>
          <a:xfrm>
            <a:off x="5656218" y="1463039"/>
            <a:ext cx="5542387" cy="4300447"/>
          </a:xfrm>
        </p:spPr>
        <p:txBody>
          <a:bodyPr anchor="t">
            <a:normAutofit/>
          </a:bodyPr>
          <a:lstStyle/>
          <a:p>
            <a:r>
              <a:rPr lang="en-US" sz="2200"/>
              <a:t>Supervised machine learning</a:t>
            </a:r>
          </a:p>
          <a:p>
            <a:pPr lvl="1"/>
            <a:r>
              <a:rPr lang="en-US" sz="2200"/>
              <a:t>Use of labeled datasets to train algorithms to classify data or predict outcomes accurately</a:t>
            </a:r>
          </a:p>
          <a:p>
            <a:pPr lvl="1"/>
            <a:r>
              <a:rPr lang="en-US" sz="2200"/>
              <a:t>Linear/Logistic Regression, Decision Tree, Random Forest</a:t>
            </a:r>
          </a:p>
          <a:p>
            <a:pPr lvl="1"/>
            <a:endParaRPr lang="en-US" sz="2200"/>
          </a:p>
          <a:p>
            <a:r>
              <a:rPr lang="en-US" sz="2200"/>
              <a:t>Unsupervised machine learning</a:t>
            </a:r>
          </a:p>
          <a:p>
            <a:pPr lvl="1"/>
            <a:r>
              <a:rPr lang="en-US" sz="2200"/>
              <a:t>Analyze and cluster unlabeled datasets to discover hidden pattern and group.</a:t>
            </a:r>
          </a:p>
          <a:p>
            <a:pPr lvl="1"/>
            <a:r>
              <a:rPr lang="en-US" sz="2200"/>
              <a:t>K-mean Clustering, Principal Component Analysis (PCA)</a:t>
            </a:r>
          </a:p>
        </p:txBody>
      </p:sp>
    </p:spTree>
    <p:extLst>
      <p:ext uri="{BB962C8B-B14F-4D97-AF65-F5344CB8AC3E}">
        <p14:creationId xmlns:p14="http://schemas.microsoft.com/office/powerpoint/2010/main" val="2258662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2" name="Rectangle 11">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8DFC29A-E365-C868-81E3-2B1A54B5EF41}"/>
              </a:ext>
            </a:extLst>
          </p:cNvPr>
          <p:cNvSpPr>
            <a:spLocks noGrp="1"/>
          </p:cNvSpPr>
          <p:nvPr>
            <p:ph type="title"/>
          </p:nvPr>
        </p:nvSpPr>
        <p:spPr>
          <a:xfrm>
            <a:off x="1153618" y="1239927"/>
            <a:ext cx="4008586" cy="4680583"/>
          </a:xfrm>
        </p:spPr>
        <p:txBody>
          <a:bodyPr anchor="ctr">
            <a:normAutofit/>
          </a:bodyPr>
          <a:lstStyle/>
          <a:p>
            <a:r>
              <a:rPr lang="en-US" sz="5200">
                <a:latin typeface="+mn-lt"/>
              </a:rPr>
              <a:t>Major Steps of Machine Learning</a:t>
            </a:r>
          </a:p>
        </p:txBody>
      </p:sp>
      <p:sp>
        <p:nvSpPr>
          <p:cNvPr id="3" name="Content Placeholder 2">
            <a:extLst>
              <a:ext uri="{FF2B5EF4-FFF2-40B4-BE49-F238E27FC236}">
                <a16:creationId xmlns:a16="http://schemas.microsoft.com/office/drawing/2014/main" id="{1E428CA3-DC2B-43BA-4900-5A4619FCAF6E}"/>
              </a:ext>
            </a:extLst>
          </p:cNvPr>
          <p:cNvSpPr>
            <a:spLocks noGrp="1"/>
          </p:cNvSpPr>
          <p:nvPr>
            <p:ph idx="1"/>
          </p:nvPr>
        </p:nvSpPr>
        <p:spPr>
          <a:xfrm>
            <a:off x="6291923" y="1239927"/>
            <a:ext cx="4971824" cy="4680583"/>
          </a:xfrm>
        </p:spPr>
        <p:txBody>
          <a:bodyPr anchor="ctr">
            <a:normAutofit/>
          </a:bodyPr>
          <a:lstStyle/>
          <a:p>
            <a:r>
              <a:rPr lang="en-US" sz="2000"/>
              <a:t>Split a data into train(Learning) and test(Unseen) Dataset</a:t>
            </a:r>
          </a:p>
          <a:p>
            <a:pPr lvl="1"/>
            <a:r>
              <a:rPr lang="en-US" sz="2000"/>
              <a:t>70:30</a:t>
            </a:r>
          </a:p>
          <a:p>
            <a:r>
              <a:rPr lang="en-US" sz="2000"/>
              <a:t>Choose a model</a:t>
            </a:r>
          </a:p>
          <a:p>
            <a:pPr lvl="1"/>
            <a:r>
              <a:rPr lang="en-US" sz="2000"/>
              <a:t>Logistic regression, Decision tree, Random forest</a:t>
            </a:r>
          </a:p>
          <a:p>
            <a:r>
              <a:rPr lang="en-US" sz="2000"/>
              <a:t>Train the model with the train dataset</a:t>
            </a:r>
          </a:p>
          <a:p>
            <a:endParaRPr lang="en-US" sz="2000"/>
          </a:p>
          <a:p>
            <a:r>
              <a:rPr lang="en-US" sz="2000"/>
              <a:t>Evaluate the model with the test dataset</a:t>
            </a:r>
          </a:p>
          <a:p>
            <a:endParaRPr lang="en-US" sz="2000"/>
          </a:p>
          <a:p>
            <a:r>
              <a:rPr lang="en-US" sz="2000"/>
              <a:t>Hyperparameter tuning</a:t>
            </a:r>
          </a:p>
          <a:p>
            <a:pPr lvl="1"/>
            <a:r>
              <a:rPr lang="en-US" sz="2000"/>
              <a:t>GridSearchCV</a:t>
            </a:r>
          </a:p>
          <a:p>
            <a:endParaRPr lang="en-US" sz="2000"/>
          </a:p>
          <a:p>
            <a:endParaRPr lang="en-US" sz="2000"/>
          </a:p>
        </p:txBody>
      </p:sp>
    </p:spTree>
    <p:extLst>
      <p:ext uri="{BB962C8B-B14F-4D97-AF65-F5344CB8AC3E}">
        <p14:creationId xmlns:p14="http://schemas.microsoft.com/office/powerpoint/2010/main" val="533166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DCD2C4C-013D-0CA4-1863-3A9B1179955B}"/>
              </a:ext>
            </a:extLst>
          </p:cNvPr>
          <p:cNvSpPr>
            <a:spLocks noGrp="1"/>
          </p:cNvSpPr>
          <p:nvPr>
            <p:ph type="title"/>
          </p:nvPr>
        </p:nvSpPr>
        <p:spPr>
          <a:xfrm>
            <a:off x="630936" y="639520"/>
            <a:ext cx="3429000" cy="1719072"/>
          </a:xfrm>
        </p:spPr>
        <p:txBody>
          <a:bodyPr anchor="b">
            <a:normAutofit/>
          </a:bodyPr>
          <a:lstStyle/>
          <a:p>
            <a:r>
              <a:rPr lang="en-US" sz="4600">
                <a:latin typeface="+mn-lt"/>
              </a:rPr>
              <a:t>GridSearchCV</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AB7D1A-26D8-8CAF-E560-922E5C31EB51}"/>
              </a:ext>
            </a:extLst>
          </p:cNvPr>
          <p:cNvSpPr>
            <a:spLocks noGrp="1"/>
          </p:cNvSpPr>
          <p:nvPr>
            <p:ph idx="1"/>
          </p:nvPr>
        </p:nvSpPr>
        <p:spPr>
          <a:xfrm>
            <a:off x="630936" y="2807208"/>
            <a:ext cx="3429000" cy="3410712"/>
          </a:xfrm>
        </p:spPr>
        <p:txBody>
          <a:bodyPr anchor="t">
            <a:normAutofit/>
          </a:bodyPr>
          <a:lstStyle/>
          <a:p>
            <a:r>
              <a:rPr lang="en-US" sz="2200"/>
              <a:t>Cross validation technique</a:t>
            </a:r>
          </a:p>
          <a:p>
            <a:endParaRPr lang="en-US" sz="2200"/>
          </a:p>
          <a:p>
            <a:r>
              <a:rPr lang="en-US" sz="2200"/>
              <a:t>Performing hyperparameter tuning and determine optimal values for a given model</a:t>
            </a:r>
          </a:p>
        </p:txBody>
      </p:sp>
      <p:pic>
        <p:nvPicPr>
          <p:cNvPr id="7" name="Picture 6" descr="Table&#10;&#10;Description automatically generated">
            <a:extLst>
              <a:ext uri="{FF2B5EF4-FFF2-40B4-BE49-F238E27FC236}">
                <a16:creationId xmlns:a16="http://schemas.microsoft.com/office/drawing/2014/main" id="{6B8BC647-15A6-389D-DBDB-7B50E31C295E}"/>
              </a:ext>
            </a:extLst>
          </p:cNvPr>
          <p:cNvPicPr>
            <a:picLocks noChangeAspect="1"/>
          </p:cNvPicPr>
          <p:nvPr/>
        </p:nvPicPr>
        <p:blipFill>
          <a:blip r:embed="rId2"/>
          <a:stretch>
            <a:fillRect/>
          </a:stretch>
        </p:blipFill>
        <p:spPr>
          <a:xfrm>
            <a:off x="4654296" y="1487329"/>
            <a:ext cx="6903720" cy="3883342"/>
          </a:xfrm>
          <a:prstGeom prst="rect">
            <a:avLst/>
          </a:prstGeom>
        </p:spPr>
      </p:pic>
      <p:sp>
        <p:nvSpPr>
          <p:cNvPr id="2" name="TextBox 1">
            <a:extLst>
              <a:ext uri="{FF2B5EF4-FFF2-40B4-BE49-F238E27FC236}">
                <a16:creationId xmlns:a16="http://schemas.microsoft.com/office/drawing/2014/main" id="{BA6EFFEA-C600-BC0F-BBFA-53BBB3F1ABBE}"/>
              </a:ext>
            </a:extLst>
          </p:cNvPr>
          <p:cNvSpPr txBox="1"/>
          <p:nvPr/>
        </p:nvSpPr>
        <p:spPr>
          <a:xfrm>
            <a:off x="0" y="6488668"/>
            <a:ext cx="11919284" cy="723275"/>
          </a:xfrm>
          <a:prstGeom prst="rect">
            <a:avLst/>
          </a:prstGeom>
          <a:noFill/>
        </p:spPr>
        <p:txBody>
          <a:bodyPr wrap="square" rtlCol="0">
            <a:spAutoFit/>
          </a:bodyPr>
          <a:lstStyle/>
          <a:p>
            <a:pPr>
              <a:spcAft>
                <a:spcPts val="600"/>
              </a:spcAft>
            </a:pPr>
            <a:r>
              <a:rPr lang="en-US"/>
              <a:t>Image source - </a:t>
            </a:r>
            <a:r>
              <a:rPr lang="en-US" dirty="0"/>
              <a:t>https://</a:t>
            </a:r>
            <a:r>
              <a:rPr lang="en-US" dirty="0" err="1"/>
              <a:t>www.datasciencecentral.com</a:t>
            </a:r>
            <a:r>
              <a:rPr lang="en-US" dirty="0"/>
              <a:t>/hyperparameter-tuning-techniques-in-machine-learning-engineering/</a:t>
            </a:r>
            <a:endParaRPr lang="en-US"/>
          </a:p>
          <a:p>
            <a:pPr>
              <a:spcAft>
                <a:spcPts val="600"/>
              </a:spcAft>
            </a:pPr>
            <a:endParaRPr lang="en-US"/>
          </a:p>
        </p:txBody>
      </p:sp>
    </p:spTree>
    <p:extLst>
      <p:ext uri="{BB962C8B-B14F-4D97-AF65-F5344CB8AC3E}">
        <p14:creationId xmlns:p14="http://schemas.microsoft.com/office/powerpoint/2010/main" val="1368289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142CBBF2-E0EC-E4EF-CC75-C02D7A59DAC6}"/>
              </a:ext>
            </a:extLst>
          </p:cNvPr>
          <p:cNvPicPr>
            <a:picLocks noGrp="1" noChangeAspect="1"/>
          </p:cNvPicPr>
          <p:nvPr>
            <p:ph idx="1"/>
          </p:nvPr>
        </p:nvPicPr>
        <p:blipFill>
          <a:blip r:embed="rId3"/>
          <a:stretch>
            <a:fillRect/>
          </a:stretch>
        </p:blipFill>
        <p:spPr>
          <a:xfrm>
            <a:off x="1638300" y="2559844"/>
            <a:ext cx="8915400" cy="2882900"/>
          </a:xfrm>
        </p:spPr>
      </p:pic>
      <p:sp>
        <p:nvSpPr>
          <p:cNvPr id="6" name="Title 1">
            <a:extLst>
              <a:ext uri="{FF2B5EF4-FFF2-40B4-BE49-F238E27FC236}">
                <a16:creationId xmlns:a16="http://schemas.microsoft.com/office/drawing/2014/main" id="{A44C488B-1A03-AFB3-353C-0B17DE951B9B}"/>
              </a:ext>
            </a:extLst>
          </p:cNvPr>
          <p:cNvSpPr>
            <a:spLocks noGrp="1"/>
          </p:cNvSpPr>
          <p:nvPr>
            <p:ph type="title"/>
          </p:nvPr>
        </p:nvSpPr>
        <p:spPr/>
        <p:txBody>
          <a:bodyPr anchor="ctr">
            <a:normAutofit/>
          </a:bodyPr>
          <a:lstStyle/>
          <a:p>
            <a:pPr algn="ctr"/>
            <a:r>
              <a:rPr lang="en-US" sz="3700" dirty="0">
                <a:latin typeface="+mn-lt"/>
              </a:rPr>
              <a:t>Models Training with Clinical Data Results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0D8765-724B-71DC-F6DA-BC4C6DB2B38A}"/>
                  </a:ext>
                </a:extLst>
              </p:cNvPr>
              <p:cNvSpPr txBox="1"/>
              <p:nvPr/>
            </p:nvSpPr>
            <p:spPr>
              <a:xfrm>
                <a:off x="2352261" y="5644410"/>
                <a:ext cx="7487478" cy="667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𝑆𝐶𝑂𝑅𝐸</m:t>
                      </m:r>
                      <m:r>
                        <a:rPr lang="en-US" b="0" i="1" smtClean="0">
                          <a:latin typeface="Cambria Math" panose="02040503050406030204" pitchFamily="18" charset="0"/>
                        </a:rPr>
                        <m:t>=</m:t>
                      </m:r>
                      <m:r>
                        <a:rPr lang="en-US" b="0" i="1" smtClean="0">
                          <a:latin typeface="Cambria Math" panose="02040503050406030204" pitchFamily="18" charset="0"/>
                        </a:rPr>
                        <m:t>𝐴𝐶𝐶𝑈𝑅𝐴𝐶𝑌</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𝑐𝑜𝑟𝑟𝑒𝑐𝑡</m:t>
                          </m:r>
                          <m:r>
                            <a:rPr lang="en-US" b="0" i="1" smtClean="0">
                              <a:latin typeface="Cambria Math" panose="02040503050406030204" pitchFamily="18" charset="0"/>
                            </a:rPr>
                            <m:t> </m:t>
                          </m:r>
                          <m:r>
                            <a:rPr lang="en-US" b="0" i="1" smtClean="0">
                              <a:latin typeface="Cambria Math" panose="02040503050406030204" pitchFamily="18" charset="0"/>
                            </a:rPr>
                            <m:t>𝑝𝑟𝑒𝑑𝑖𝑐𝑡𝑖𝑜𝑛</m:t>
                          </m:r>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𝑝𝑟𝑒𝑑𝑖𝑐𝑡𝑖𝑜𝑛</m:t>
                          </m:r>
                          <m:r>
                            <a:rPr lang="en-US" b="0" i="1" smtClean="0">
                              <a:latin typeface="Cambria Math" panose="02040503050406030204" pitchFamily="18" charset="0"/>
                            </a:rPr>
                            <m:t> </m:t>
                          </m:r>
                          <m:r>
                            <a:rPr lang="en-US" b="0" i="1" smtClean="0">
                              <a:latin typeface="Cambria Math" panose="02040503050406030204" pitchFamily="18" charset="0"/>
                            </a:rPr>
                            <m:t>𝑎𝑡𝑡𝑒𝑚𝑝𝑡</m:t>
                          </m:r>
                        </m:den>
                      </m:f>
                    </m:oMath>
                  </m:oMathPara>
                </a14:m>
                <a:endParaRPr lang="en-US" dirty="0"/>
              </a:p>
            </p:txBody>
          </p:sp>
        </mc:Choice>
        <mc:Fallback xmlns="">
          <p:sp>
            <p:nvSpPr>
              <p:cNvPr id="2" name="TextBox 1">
                <a:extLst>
                  <a:ext uri="{FF2B5EF4-FFF2-40B4-BE49-F238E27FC236}">
                    <a16:creationId xmlns:a16="http://schemas.microsoft.com/office/drawing/2014/main" id="{010D8765-724B-71DC-F6DA-BC4C6DB2B38A}"/>
                  </a:ext>
                </a:extLst>
              </p:cNvPr>
              <p:cNvSpPr txBox="1">
                <a:spLocks noRot="1" noChangeAspect="1" noMove="1" noResize="1" noEditPoints="1" noAdjustHandles="1" noChangeArrowheads="1" noChangeShapeType="1" noTextEdit="1"/>
              </p:cNvSpPr>
              <p:nvPr/>
            </p:nvSpPr>
            <p:spPr>
              <a:xfrm>
                <a:off x="2352261" y="5644410"/>
                <a:ext cx="7487478" cy="667490"/>
              </a:xfrm>
              <a:prstGeom prst="rect">
                <a:avLst/>
              </a:prstGeom>
              <a:blipFill>
                <a:blip r:embed="rId4"/>
                <a:stretch>
                  <a:fillRect b="-11321"/>
                </a:stretch>
              </a:blipFill>
            </p:spPr>
            <p:txBody>
              <a:bodyPr/>
              <a:lstStyle/>
              <a:p>
                <a:r>
                  <a:rPr lang="en-US">
                    <a:noFill/>
                  </a:rPr>
                  <a:t> </a:t>
                </a:r>
              </a:p>
            </p:txBody>
          </p:sp>
        </mc:Fallback>
      </mc:AlternateContent>
      <p:sp>
        <p:nvSpPr>
          <p:cNvPr id="3" name="Frame 2">
            <a:extLst>
              <a:ext uri="{FF2B5EF4-FFF2-40B4-BE49-F238E27FC236}">
                <a16:creationId xmlns:a16="http://schemas.microsoft.com/office/drawing/2014/main" id="{149A88F9-8DE7-DDCE-75F4-764600F4ED67}"/>
              </a:ext>
            </a:extLst>
          </p:cNvPr>
          <p:cNvSpPr/>
          <p:nvPr/>
        </p:nvSpPr>
        <p:spPr>
          <a:xfrm>
            <a:off x="9051235" y="4664765"/>
            <a:ext cx="1285461" cy="516835"/>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89786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C1A761-A36D-A33E-A952-F3CA42F4B21E}"/>
              </a:ext>
            </a:extLst>
          </p:cNvPr>
          <p:cNvSpPr>
            <a:spLocks noGrp="1"/>
          </p:cNvSpPr>
          <p:nvPr>
            <p:ph type="title"/>
          </p:nvPr>
        </p:nvSpPr>
        <p:spPr>
          <a:xfrm>
            <a:off x="838199" y="228684"/>
            <a:ext cx="10515600" cy="1325563"/>
          </a:xfrm>
        </p:spPr>
        <p:txBody>
          <a:bodyPr anchor="ctr">
            <a:normAutofit/>
          </a:bodyPr>
          <a:lstStyle/>
          <a:p>
            <a:pPr algn="ctr"/>
            <a:r>
              <a:rPr lang="en-US" sz="3700" dirty="0">
                <a:latin typeface="+mn-lt"/>
              </a:rPr>
              <a:t>Tree-based Model </a:t>
            </a:r>
          </a:p>
        </p:txBody>
      </p:sp>
      <p:pic>
        <p:nvPicPr>
          <p:cNvPr id="7" name="Content Placeholder 6" descr="Diagram&#10;&#10;Description automatically generated">
            <a:extLst>
              <a:ext uri="{FF2B5EF4-FFF2-40B4-BE49-F238E27FC236}">
                <a16:creationId xmlns:a16="http://schemas.microsoft.com/office/drawing/2014/main" id="{E6231222-9D21-63FE-410A-39915A981DFA}"/>
              </a:ext>
            </a:extLst>
          </p:cNvPr>
          <p:cNvPicPr>
            <a:picLocks noGrp="1" noChangeAspect="1"/>
          </p:cNvPicPr>
          <p:nvPr>
            <p:ph idx="1"/>
          </p:nvPr>
        </p:nvPicPr>
        <p:blipFill>
          <a:blip r:embed="rId2"/>
          <a:stretch>
            <a:fillRect/>
          </a:stretch>
        </p:blipFill>
        <p:spPr>
          <a:xfrm>
            <a:off x="3649669" y="1568950"/>
            <a:ext cx="4892661" cy="4923925"/>
          </a:xfrm>
        </p:spPr>
      </p:pic>
      <p:sp>
        <p:nvSpPr>
          <p:cNvPr id="8" name="TextBox 7">
            <a:extLst>
              <a:ext uri="{FF2B5EF4-FFF2-40B4-BE49-F238E27FC236}">
                <a16:creationId xmlns:a16="http://schemas.microsoft.com/office/drawing/2014/main" id="{35AFC2D6-370D-C4F2-9B38-D8C0E686909C}"/>
              </a:ext>
            </a:extLst>
          </p:cNvPr>
          <p:cNvSpPr txBox="1"/>
          <p:nvPr/>
        </p:nvSpPr>
        <p:spPr>
          <a:xfrm>
            <a:off x="0" y="6488668"/>
            <a:ext cx="11052313" cy="369332"/>
          </a:xfrm>
          <a:prstGeom prst="rect">
            <a:avLst/>
          </a:prstGeom>
          <a:noFill/>
        </p:spPr>
        <p:txBody>
          <a:bodyPr wrap="square" rtlCol="0">
            <a:spAutoFit/>
          </a:bodyPr>
          <a:lstStyle/>
          <a:p>
            <a:r>
              <a:rPr lang="en-US" sz="1800" dirty="0"/>
              <a:t>Image source - https://</a:t>
            </a:r>
            <a:r>
              <a:rPr lang="en-US" sz="1800" dirty="0" err="1"/>
              <a:t>www.spiceworks.com</a:t>
            </a:r>
            <a:r>
              <a:rPr lang="en-US" sz="1800" dirty="0"/>
              <a:t>/tech/artificial-intelligence/articles/what-is-decision-tree/</a:t>
            </a:r>
            <a:endParaRPr lang="en-US" dirty="0"/>
          </a:p>
        </p:txBody>
      </p:sp>
    </p:spTree>
    <p:extLst>
      <p:ext uri="{BB962C8B-B14F-4D97-AF65-F5344CB8AC3E}">
        <p14:creationId xmlns:p14="http://schemas.microsoft.com/office/powerpoint/2010/main" val="506559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AD04F3E7-4338-FA31-5CD2-60D4172E4C85}"/>
              </a:ext>
            </a:extLst>
          </p:cNvPr>
          <p:cNvPicPr>
            <a:picLocks noGrp="1" noChangeAspect="1"/>
          </p:cNvPicPr>
          <p:nvPr>
            <p:ph idx="1"/>
          </p:nvPr>
        </p:nvPicPr>
        <p:blipFill>
          <a:blip r:embed="rId3"/>
          <a:stretch>
            <a:fillRect/>
          </a:stretch>
        </p:blipFill>
        <p:spPr>
          <a:xfrm>
            <a:off x="5157788" y="840339"/>
            <a:ext cx="6837296" cy="5177322"/>
          </a:xfrm>
        </p:spPr>
      </p:pic>
      <p:sp>
        <p:nvSpPr>
          <p:cNvPr id="4" name="Title 1">
            <a:extLst>
              <a:ext uri="{FF2B5EF4-FFF2-40B4-BE49-F238E27FC236}">
                <a16:creationId xmlns:a16="http://schemas.microsoft.com/office/drawing/2014/main" id="{F8AACA76-D359-B3D4-92D2-F40F8B0F862D}"/>
              </a:ext>
            </a:extLst>
          </p:cNvPr>
          <p:cNvSpPr>
            <a:spLocks noGrp="1"/>
          </p:cNvSpPr>
          <p:nvPr>
            <p:ph type="title"/>
          </p:nvPr>
        </p:nvSpPr>
        <p:spPr>
          <a:xfrm>
            <a:off x="0" y="959158"/>
            <a:ext cx="4948238" cy="1325563"/>
          </a:xfrm>
        </p:spPr>
        <p:txBody>
          <a:bodyPr anchor="ctr">
            <a:normAutofit/>
          </a:bodyPr>
          <a:lstStyle/>
          <a:p>
            <a:pPr algn="ctr"/>
            <a:r>
              <a:rPr lang="en-US" sz="3700" dirty="0">
                <a:latin typeface="+mn-lt"/>
              </a:rPr>
              <a:t>Random Forest</a:t>
            </a:r>
          </a:p>
        </p:txBody>
      </p:sp>
      <p:sp>
        <p:nvSpPr>
          <p:cNvPr id="7" name="TextBox 6">
            <a:extLst>
              <a:ext uri="{FF2B5EF4-FFF2-40B4-BE49-F238E27FC236}">
                <a16:creationId xmlns:a16="http://schemas.microsoft.com/office/drawing/2014/main" id="{BAAA86F3-C2EB-DAD6-BF5B-7DBB1429D429}"/>
              </a:ext>
            </a:extLst>
          </p:cNvPr>
          <p:cNvSpPr txBox="1"/>
          <p:nvPr/>
        </p:nvSpPr>
        <p:spPr>
          <a:xfrm>
            <a:off x="0" y="6488668"/>
            <a:ext cx="9915525" cy="369332"/>
          </a:xfrm>
          <a:prstGeom prst="rect">
            <a:avLst/>
          </a:prstGeom>
          <a:noFill/>
        </p:spPr>
        <p:txBody>
          <a:bodyPr wrap="square" rtlCol="0">
            <a:spAutoFit/>
          </a:bodyPr>
          <a:lstStyle/>
          <a:p>
            <a:r>
              <a:rPr lang="en-US" sz="1800" dirty="0"/>
              <a:t>Image source - https://</a:t>
            </a:r>
            <a:r>
              <a:rPr lang="en-US" sz="1800" dirty="0" err="1"/>
              <a:t>datahacker.rs</a:t>
            </a:r>
            <a:r>
              <a:rPr lang="en-US" sz="1800" dirty="0"/>
              <a:t>/012-machine-learning-introduction-to-random-forest/</a:t>
            </a:r>
            <a:endParaRPr lang="en-US" dirty="0"/>
          </a:p>
        </p:txBody>
      </p:sp>
      <p:sp>
        <p:nvSpPr>
          <p:cNvPr id="8" name="TextBox 7">
            <a:extLst>
              <a:ext uri="{FF2B5EF4-FFF2-40B4-BE49-F238E27FC236}">
                <a16:creationId xmlns:a16="http://schemas.microsoft.com/office/drawing/2014/main" id="{0A01BE6F-0E5D-4C0E-950F-2DB8E075E972}"/>
              </a:ext>
            </a:extLst>
          </p:cNvPr>
          <p:cNvSpPr txBox="1"/>
          <p:nvPr/>
        </p:nvSpPr>
        <p:spPr>
          <a:xfrm>
            <a:off x="0" y="2471738"/>
            <a:ext cx="495776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Collection of decision tree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Randomly select observations and build a set number of decision trees and take an averages of them.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Hyperparameter: </a:t>
            </a:r>
            <a:r>
              <a:rPr lang="en-US" dirty="0" err="1"/>
              <a:t>max_depth</a:t>
            </a:r>
            <a:r>
              <a:rPr lang="en-US" dirty="0"/>
              <a:t> &amp; </a:t>
            </a:r>
            <a:r>
              <a:rPr lang="en-US" dirty="0" err="1"/>
              <a:t>n_estimators</a:t>
            </a:r>
            <a:endParaRPr lang="en-US" dirty="0"/>
          </a:p>
        </p:txBody>
      </p:sp>
    </p:spTree>
    <p:extLst>
      <p:ext uri="{BB962C8B-B14F-4D97-AF65-F5344CB8AC3E}">
        <p14:creationId xmlns:p14="http://schemas.microsoft.com/office/powerpoint/2010/main" val="3035311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CEC6B7-F0E8-116F-CBE9-0E16190FC934}"/>
              </a:ext>
            </a:extLst>
          </p:cNvPr>
          <p:cNvSpPr>
            <a:spLocks noGrp="1"/>
          </p:cNvSpPr>
          <p:nvPr>
            <p:ph type="title"/>
          </p:nvPr>
        </p:nvSpPr>
        <p:spPr>
          <a:xfrm>
            <a:off x="795528" y="386930"/>
            <a:ext cx="10141799" cy="1300554"/>
          </a:xfrm>
        </p:spPr>
        <p:txBody>
          <a:bodyPr anchor="b">
            <a:normAutofit/>
          </a:bodyPr>
          <a:lstStyle/>
          <a:p>
            <a:r>
              <a:rPr lang="en-US" sz="4800">
                <a:latin typeface="+mn-lt"/>
              </a:rPr>
              <a:t>About Dataset</a:t>
            </a:r>
          </a:p>
        </p:txBody>
      </p:sp>
      <p:sp>
        <p:nvSpPr>
          <p:cNvPr id="14" name="Rectangle 13">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B4AF5254-337C-9DA9-FE75-AB29112CDEBA}"/>
              </a:ext>
            </a:extLst>
          </p:cNvPr>
          <p:cNvPicPr>
            <a:picLocks noChangeAspect="1"/>
          </p:cNvPicPr>
          <p:nvPr/>
        </p:nvPicPr>
        <p:blipFill>
          <a:blip r:embed="rId2"/>
          <a:stretch>
            <a:fillRect/>
          </a:stretch>
        </p:blipFill>
        <p:spPr>
          <a:xfrm>
            <a:off x="675113" y="2524715"/>
            <a:ext cx="5070640" cy="3714244"/>
          </a:xfrm>
          <a:prstGeom prst="rect">
            <a:avLst/>
          </a:prstGeom>
        </p:spPr>
      </p:pic>
      <p:sp>
        <p:nvSpPr>
          <p:cNvPr id="3" name="Content Placeholder 2">
            <a:extLst>
              <a:ext uri="{FF2B5EF4-FFF2-40B4-BE49-F238E27FC236}">
                <a16:creationId xmlns:a16="http://schemas.microsoft.com/office/drawing/2014/main" id="{65931310-DE29-B166-EB1A-FDD78159A514}"/>
              </a:ext>
            </a:extLst>
          </p:cNvPr>
          <p:cNvSpPr>
            <a:spLocks noGrp="1"/>
          </p:cNvSpPr>
          <p:nvPr>
            <p:ph idx="1"/>
          </p:nvPr>
        </p:nvSpPr>
        <p:spPr>
          <a:xfrm>
            <a:off x="6406429" y="2599509"/>
            <a:ext cx="4530898" cy="3639450"/>
          </a:xfrm>
        </p:spPr>
        <p:txBody>
          <a:bodyPr anchor="ctr">
            <a:normAutofit/>
          </a:bodyPr>
          <a:lstStyle/>
          <a:p>
            <a:r>
              <a:rPr lang="en-US" sz="1700" b="1" i="0" u="sng">
                <a:effectLst/>
              </a:rPr>
              <a:t>M</a:t>
            </a:r>
            <a:r>
              <a:rPr lang="en-US" sz="1700" b="0" i="0">
                <a:effectLst/>
              </a:rPr>
              <a:t>ol</a:t>
            </a:r>
            <a:r>
              <a:rPr lang="en-US" sz="1700" b="1" i="0" u="sng">
                <a:effectLst/>
              </a:rPr>
              <a:t>e</a:t>
            </a:r>
            <a:r>
              <a:rPr lang="en-US" sz="1700" b="0" i="0">
                <a:effectLst/>
              </a:rPr>
              <a:t>cular </a:t>
            </a:r>
            <a:r>
              <a:rPr lang="en-US" sz="1700" b="1" i="0" u="sng">
                <a:effectLst/>
              </a:rPr>
              <a:t>Ta</a:t>
            </a:r>
            <a:r>
              <a:rPr lang="en-US" sz="1700" b="0" i="0">
                <a:effectLst/>
              </a:rPr>
              <a:t>xonomy of </a:t>
            </a:r>
            <a:r>
              <a:rPr lang="en-US" sz="1700" b="1" i="0" u="sng">
                <a:effectLst/>
              </a:rPr>
              <a:t>Br</a:t>
            </a:r>
            <a:r>
              <a:rPr lang="en-US" sz="1700" b="0" i="0">
                <a:effectLst/>
              </a:rPr>
              <a:t>east Cancer </a:t>
            </a:r>
            <a:r>
              <a:rPr lang="en-US" sz="1700" b="1" i="0" u="sng">
                <a:effectLst/>
              </a:rPr>
              <a:t>I</a:t>
            </a:r>
            <a:r>
              <a:rPr lang="en-US" sz="1700" b="0" i="0">
                <a:effectLst/>
              </a:rPr>
              <a:t>nternational </a:t>
            </a:r>
            <a:r>
              <a:rPr lang="en-US" sz="1700" b="1" i="0" u="sng">
                <a:effectLst/>
              </a:rPr>
              <a:t>C</a:t>
            </a:r>
            <a:r>
              <a:rPr lang="en-US" sz="1700" b="0" i="0">
                <a:effectLst/>
              </a:rPr>
              <a:t>onsortium (METABRIC)</a:t>
            </a:r>
          </a:p>
          <a:p>
            <a:endParaRPr lang="en-US" sz="1700" b="0" i="0">
              <a:effectLst/>
            </a:endParaRPr>
          </a:p>
          <a:p>
            <a:pPr lvl="1">
              <a:buFont typeface="Wingdings" pitchFamily="2" charset="2"/>
              <a:buChar char="Ø"/>
            </a:pPr>
            <a:r>
              <a:rPr lang="en-US" sz="1700" b="0" i="0">
                <a:effectLst/>
              </a:rPr>
              <a:t>Looked at patterns of molecules inside tumors from nearly two thousand women</a:t>
            </a:r>
          </a:p>
          <a:p>
            <a:pPr lvl="1">
              <a:buFont typeface="Wingdings" pitchFamily="2" charset="2"/>
              <a:buChar char="Ø"/>
            </a:pPr>
            <a:endParaRPr lang="en-US" sz="1700" b="0" i="0">
              <a:effectLst/>
            </a:endParaRPr>
          </a:p>
          <a:p>
            <a:pPr lvl="1">
              <a:buFont typeface="Wingdings" pitchFamily="2" charset="2"/>
              <a:buChar char="Ø"/>
            </a:pPr>
            <a:r>
              <a:rPr lang="en-US" sz="1700"/>
              <a:t>Classified the breast cancer into 10 different homogenous groups in terms of genetic alteration</a:t>
            </a:r>
          </a:p>
          <a:p>
            <a:pPr lvl="1">
              <a:buFont typeface="Wingdings" pitchFamily="2" charset="2"/>
              <a:buChar char="Ø"/>
            </a:pPr>
            <a:endParaRPr lang="en-US" sz="1700"/>
          </a:p>
          <a:p>
            <a:r>
              <a:rPr lang="en-US" sz="1700"/>
              <a:t>Download the dataset from Kaggle</a:t>
            </a:r>
          </a:p>
          <a:p>
            <a:endParaRPr lang="en-US" sz="1700"/>
          </a:p>
        </p:txBody>
      </p:sp>
      <p:sp>
        <p:nvSpPr>
          <p:cNvPr id="18" name="Rectangle 17">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C1AE81-2D42-6EAE-291E-3417E7872B00}"/>
              </a:ext>
            </a:extLst>
          </p:cNvPr>
          <p:cNvSpPr txBox="1"/>
          <p:nvPr/>
        </p:nvSpPr>
        <p:spPr>
          <a:xfrm>
            <a:off x="0" y="6492875"/>
            <a:ext cx="12288982" cy="692497"/>
          </a:xfrm>
          <a:prstGeom prst="rect">
            <a:avLst/>
          </a:prstGeom>
          <a:noFill/>
        </p:spPr>
        <p:txBody>
          <a:bodyPr wrap="square" rtlCol="0">
            <a:spAutoFit/>
          </a:bodyPr>
          <a:lstStyle/>
          <a:p>
            <a:pPr>
              <a:spcAft>
                <a:spcPts val="600"/>
              </a:spcAft>
            </a:pPr>
            <a:r>
              <a:rPr lang="en-US" sz="1600">
                <a:hlinkClick r:id="rId3"/>
              </a:rPr>
              <a:t>https://www.kaggle.com/datasets/raghadalharbi/breast-cancer-gene-expression-profiles-metabric/download?datasetVersionNumber=1</a:t>
            </a:r>
            <a:endParaRPr lang="en-US" sz="1600"/>
          </a:p>
          <a:p>
            <a:pPr>
              <a:spcAft>
                <a:spcPts val="600"/>
              </a:spcAft>
            </a:pPr>
            <a:endParaRPr lang="en-US"/>
          </a:p>
        </p:txBody>
      </p:sp>
    </p:spTree>
    <p:extLst>
      <p:ext uri="{BB962C8B-B14F-4D97-AF65-F5344CB8AC3E}">
        <p14:creationId xmlns:p14="http://schemas.microsoft.com/office/powerpoint/2010/main" val="2829362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D3626F-1E2A-AC4C-3BCC-1347DC82CAD5}"/>
              </a:ext>
            </a:extLst>
          </p:cNvPr>
          <p:cNvSpPr>
            <a:spLocks noGrp="1"/>
          </p:cNvSpPr>
          <p:nvPr>
            <p:ph type="title"/>
          </p:nvPr>
        </p:nvSpPr>
        <p:spPr/>
        <p:txBody>
          <a:bodyPr anchor="ctr">
            <a:normAutofit/>
          </a:bodyPr>
          <a:lstStyle/>
          <a:p>
            <a:pPr algn="ctr"/>
            <a:r>
              <a:rPr lang="en-US" sz="3700" dirty="0">
                <a:latin typeface="+mn-lt"/>
              </a:rPr>
              <a:t>Random Forest Test Results</a:t>
            </a:r>
          </a:p>
        </p:txBody>
      </p:sp>
      <p:pic>
        <p:nvPicPr>
          <p:cNvPr id="9" name="Content Placeholder 8" descr="Chart, treemap chart&#10;&#10;Description automatically generated">
            <a:extLst>
              <a:ext uri="{FF2B5EF4-FFF2-40B4-BE49-F238E27FC236}">
                <a16:creationId xmlns:a16="http://schemas.microsoft.com/office/drawing/2014/main" id="{7530518A-D8DD-88C6-64A2-0FB601305D6D}"/>
              </a:ext>
            </a:extLst>
          </p:cNvPr>
          <p:cNvPicPr>
            <a:picLocks noGrp="1" noChangeAspect="1"/>
          </p:cNvPicPr>
          <p:nvPr>
            <p:ph idx="1"/>
          </p:nvPr>
        </p:nvPicPr>
        <p:blipFill>
          <a:blip r:embed="rId3"/>
          <a:stretch>
            <a:fillRect/>
          </a:stretch>
        </p:blipFill>
        <p:spPr>
          <a:xfrm>
            <a:off x="5952923" y="1505994"/>
            <a:ext cx="5827974" cy="5352006"/>
          </a:xfrm>
        </p:spPr>
      </p:pic>
      <p:sp>
        <p:nvSpPr>
          <p:cNvPr id="2" name="TextBox 1">
            <a:extLst>
              <a:ext uri="{FF2B5EF4-FFF2-40B4-BE49-F238E27FC236}">
                <a16:creationId xmlns:a16="http://schemas.microsoft.com/office/drawing/2014/main" id="{A4883554-F8AF-3B12-C117-9205ADDF5BE6}"/>
              </a:ext>
            </a:extLst>
          </p:cNvPr>
          <p:cNvSpPr txBox="1"/>
          <p:nvPr/>
        </p:nvSpPr>
        <p:spPr>
          <a:xfrm>
            <a:off x="658090" y="1852359"/>
            <a:ext cx="5008419" cy="5262979"/>
          </a:xfrm>
          <a:prstGeom prst="rect">
            <a:avLst/>
          </a:prstGeom>
          <a:noFill/>
        </p:spPr>
        <p:txBody>
          <a:bodyPr wrap="square" rtlCol="0">
            <a:spAutoFit/>
          </a:bodyPr>
          <a:lstStyle/>
          <a:p>
            <a:pPr marL="342900" indent="-342900" algn="l">
              <a:buFont typeface="Arial" panose="020B0604020202020204" pitchFamily="34" charset="0"/>
              <a:buChar char="•"/>
            </a:pPr>
            <a:r>
              <a:rPr lang="en-US" sz="2400" b="0" i="0" dirty="0">
                <a:effectLst/>
              </a:rPr>
              <a:t>True Positive (TP): Patients who survived were classified as survived (Bottom Right)</a:t>
            </a:r>
          </a:p>
          <a:p>
            <a:pPr marL="342900" indent="-342900" algn="l">
              <a:buFont typeface="Arial" panose="020B0604020202020204" pitchFamily="34" charset="0"/>
              <a:buChar char="•"/>
            </a:pPr>
            <a:r>
              <a:rPr lang="en-US" sz="2400" b="0" i="0" dirty="0">
                <a:effectLst/>
              </a:rPr>
              <a:t>True Negative (TN): </a:t>
            </a:r>
            <a:r>
              <a:rPr lang="en-US" sz="2400" dirty="0"/>
              <a:t>P</a:t>
            </a:r>
            <a:r>
              <a:rPr lang="en-US" sz="2400" b="0" i="0" dirty="0">
                <a:effectLst/>
              </a:rPr>
              <a:t>atients who died were classified as died (</a:t>
            </a:r>
            <a:r>
              <a:rPr lang="en-US" sz="2400" b="0" i="0" dirty="0">
                <a:solidFill>
                  <a:schemeClr val="accent1">
                    <a:lumMod val="50000"/>
                  </a:schemeClr>
                </a:solidFill>
                <a:effectLst/>
              </a:rPr>
              <a:t>Top Left</a:t>
            </a:r>
            <a:r>
              <a:rPr lang="en-US" sz="2400" b="0" i="0" dirty="0">
                <a:effectLst/>
              </a:rPr>
              <a:t>)</a:t>
            </a:r>
          </a:p>
          <a:p>
            <a:pPr marL="342900" indent="-342900" algn="l">
              <a:buFont typeface="Arial" panose="020B0604020202020204" pitchFamily="34" charset="0"/>
              <a:buChar char="•"/>
            </a:pPr>
            <a:r>
              <a:rPr lang="en-US" sz="2400" b="0" i="0" dirty="0">
                <a:effectLst/>
              </a:rPr>
              <a:t>False Positive (FP): Patients who died and were classified as </a:t>
            </a:r>
            <a:r>
              <a:rPr lang="en-US" sz="2400" dirty="0"/>
              <a:t>survive</a:t>
            </a:r>
            <a:r>
              <a:rPr lang="en-US" sz="2400" b="0" i="0" dirty="0">
                <a:effectLst/>
              </a:rPr>
              <a:t> (</a:t>
            </a:r>
            <a:r>
              <a:rPr lang="en-US" sz="2400" b="0" i="0" dirty="0">
                <a:solidFill>
                  <a:schemeClr val="accent6">
                    <a:lumMod val="60000"/>
                    <a:lumOff val="40000"/>
                  </a:schemeClr>
                </a:solidFill>
                <a:effectLst/>
              </a:rPr>
              <a:t>Top Right</a:t>
            </a:r>
            <a:r>
              <a:rPr lang="en-US" sz="2400" b="0" i="0" dirty="0">
                <a:effectLst/>
              </a:rPr>
              <a:t>)</a:t>
            </a:r>
          </a:p>
          <a:p>
            <a:pPr marL="342900" indent="-342900" algn="l">
              <a:buFont typeface="Arial" panose="020B0604020202020204" pitchFamily="34" charset="0"/>
              <a:buChar char="•"/>
            </a:pPr>
            <a:r>
              <a:rPr lang="en-US" sz="2400" b="0" i="0" dirty="0">
                <a:effectLst/>
              </a:rPr>
              <a:t>False Negative (FN): Patients who survive and were classified as </a:t>
            </a:r>
            <a:r>
              <a:rPr lang="en-US" sz="2400" dirty="0"/>
              <a:t>died</a:t>
            </a:r>
            <a:r>
              <a:rPr lang="en-US" sz="2400" b="0" i="0" dirty="0">
                <a:effectLst/>
              </a:rPr>
              <a:t> (</a:t>
            </a:r>
            <a:r>
              <a:rPr lang="en-US" sz="2400" b="0" i="0" dirty="0">
                <a:solidFill>
                  <a:schemeClr val="accent4">
                    <a:lumMod val="40000"/>
                    <a:lumOff val="60000"/>
                  </a:schemeClr>
                </a:solidFill>
                <a:effectLst/>
              </a:rPr>
              <a:t>Bottom Left</a:t>
            </a:r>
            <a:r>
              <a:rPr lang="en-US" sz="2400" b="0" i="0" dirty="0">
                <a:effectLst/>
              </a:rPr>
              <a:t>)</a:t>
            </a:r>
          </a:p>
          <a:p>
            <a:br>
              <a:rPr lang="en-US" sz="2400" dirty="0"/>
            </a:br>
            <a:endParaRPr lang="en-US" sz="2400" dirty="0"/>
          </a:p>
        </p:txBody>
      </p:sp>
    </p:spTree>
    <p:extLst>
      <p:ext uri="{BB962C8B-B14F-4D97-AF65-F5344CB8AC3E}">
        <p14:creationId xmlns:p14="http://schemas.microsoft.com/office/powerpoint/2010/main" val="2496690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histogram&#10;&#10;Description automatically generated">
            <a:extLst>
              <a:ext uri="{FF2B5EF4-FFF2-40B4-BE49-F238E27FC236}">
                <a16:creationId xmlns:a16="http://schemas.microsoft.com/office/drawing/2014/main" id="{4F1430EA-2C98-3018-E18A-D61F20AC2241}"/>
              </a:ext>
            </a:extLst>
          </p:cNvPr>
          <p:cNvPicPr>
            <a:picLocks noGrp="1" noChangeAspect="1"/>
          </p:cNvPicPr>
          <p:nvPr>
            <p:ph idx="1"/>
          </p:nvPr>
        </p:nvPicPr>
        <p:blipFill>
          <a:blip r:embed="rId3"/>
          <a:stretch>
            <a:fillRect/>
          </a:stretch>
        </p:blipFill>
        <p:spPr>
          <a:xfrm>
            <a:off x="2235786" y="1532144"/>
            <a:ext cx="7720427" cy="5146951"/>
          </a:xfrm>
        </p:spPr>
      </p:pic>
      <p:sp>
        <p:nvSpPr>
          <p:cNvPr id="4" name="Title 1">
            <a:extLst>
              <a:ext uri="{FF2B5EF4-FFF2-40B4-BE49-F238E27FC236}">
                <a16:creationId xmlns:a16="http://schemas.microsoft.com/office/drawing/2014/main" id="{D92E0CC9-9419-C1AF-6823-E9CC59128E87}"/>
              </a:ext>
            </a:extLst>
          </p:cNvPr>
          <p:cNvSpPr>
            <a:spLocks noGrp="1"/>
          </p:cNvSpPr>
          <p:nvPr>
            <p:ph type="title"/>
          </p:nvPr>
        </p:nvSpPr>
        <p:spPr/>
        <p:txBody>
          <a:bodyPr anchor="ctr">
            <a:normAutofit/>
          </a:bodyPr>
          <a:lstStyle/>
          <a:p>
            <a:pPr algn="ctr"/>
            <a:r>
              <a:rPr lang="en-US" sz="3700" dirty="0">
                <a:latin typeface="+mn-lt"/>
              </a:rPr>
              <a:t>Random Forest Test Results</a:t>
            </a:r>
          </a:p>
        </p:txBody>
      </p:sp>
      <p:sp>
        <p:nvSpPr>
          <p:cNvPr id="2" name="Right Arrow 1">
            <a:extLst>
              <a:ext uri="{FF2B5EF4-FFF2-40B4-BE49-F238E27FC236}">
                <a16:creationId xmlns:a16="http://schemas.microsoft.com/office/drawing/2014/main" id="{8C2DA69E-B7BC-2049-B920-F6E4F93C1F75}"/>
              </a:ext>
            </a:extLst>
          </p:cNvPr>
          <p:cNvSpPr/>
          <p:nvPr/>
        </p:nvSpPr>
        <p:spPr>
          <a:xfrm rot="10800000">
            <a:off x="3726873" y="2615252"/>
            <a:ext cx="858982" cy="48490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141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histogram&#10;&#10;Description automatically generated">
            <a:extLst>
              <a:ext uri="{FF2B5EF4-FFF2-40B4-BE49-F238E27FC236}">
                <a16:creationId xmlns:a16="http://schemas.microsoft.com/office/drawing/2014/main" id="{E6EB9C51-D3C3-3B91-6B76-EBA925EDF3F6}"/>
              </a:ext>
            </a:extLst>
          </p:cNvPr>
          <p:cNvPicPr>
            <a:picLocks noGrp="1" noChangeAspect="1"/>
          </p:cNvPicPr>
          <p:nvPr>
            <p:ph idx="1"/>
          </p:nvPr>
        </p:nvPicPr>
        <p:blipFill>
          <a:blip r:embed="rId2"/>
          <a:stretch>
            <a:fillRect/>
          </a:stretch>
        </p:blipFill>
        <p:spPr>
          <a:xfrm>
            <a:off x="1401569" y="1800881"/>
            <a:ext cx="9388861" cy="4189102"/>
          </a:xfrm>
        </p:spPr>
      </p:pic>
      <p:sp>
        <p:nvSpPr>
          <p:cNvPr id="4" name="Title 1">
            <a:extLst>
              <a:ext uri="{FF2B5EF4-FFF2-40B4-BE49-F238E27FC236}">
                <a16:creationId xmlns:a16="http://schemas.microsoft.com/office/drawing/2014/main" id="{E0A92FCF-789F-AA6C-E675-279458AE6560}"/>
              </a:ext>
            </a:extLst>
          </p:cNvPr>
          <p:cNvSpPr>
            <a:spLocks noGrp="1"/>
          </p:cNvSpPr>
          <p:nvPr>
            <p:ph type="title"/>
          </p:nvPr>
        </p:nvSpPr>
        <p:spPr/>
        <p:txBody>
          <a:bodyPr>
            <a:normAutofit/>
          </a:bodyPr>
          <a:lstStyle/>
          <a:p>
            <a:pPr algn="ctr"/>
            <a:r>
              <a:rPr lang="en-US" sz="3600" dirty="0">
                <a:latin typeface="+mn-lt"/>
              </a:rPr>
              <a:t>Correlation Distribution of Gene Expression Data</a:t>
            </a:r>
          </a:p>
        </p:txBody>
      </p:sp>
    </p:spTree>
    <p:extLst>
      <p:ext uri="{BB962C8B-B14F-4D97-AF65-F5344CB8AC3E}">
        <p14:creationId xmlns:p14="http://schemas.microsoft.com/office/powerpoint/2010/main" val="1927904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7DA62BB7-88B4-899A-B370-57EB73FB3B0B}"/>
              </a:ext>
            </a:extLst>
          </p:cNvPr>
          <p:cNvPicPr>
            <a:picLocks noGrp="1" noChangeAspect="1"/>
          </p:cNvPicPr>
          <p:nvPr>
            <p:ph idx="1"/>
          </p:nvPr>
        </p:nvPicPr>
        <p:blipFill>
          <a:blip r:embed="rId2"/>
          <a:stretch>
            <a:fillRect/>
          </a:stretch>
        </p:blipFill>
        <p:spPr>
          <a:xfrm>
            <a:off x="1676400" y="2559844"/>
            <a:ext cx="8839200" cy="2882900"/>
          </a:xfrm>
        </p:spPr>
      </p:pic>
      <p:sp>
        <p:nvSpPr>
          <p:cNvPr id="6" name="Title 1">
            <a:extLst>
              <a:ext uri="{FF2B5EF4-FFF2-40B4-BE49-F238E27FC236}">
                <a16:creationId xmlns:a16="http://schemas.microsoft.com/office/drawing/2014/main" id="{64058EEB-6208-6223-3323-8C633537E190}"/>
              </a:ext>
            </a:extLst>
          </p:cNvPr>
          <p:cNvSpPr>
            <a:spLocks noGrp="1"/>
          </p:cNvSpPr>
          <p:nvPr>
            <p:ph type="title"/>
          </p:nvPr>
        </p:nvSpPr>
        <p:spPr/>
        <p:txBody>
          <a:bodyPr anchor="ctr">
            <a:normAutofit/>
          </a:bodyPr>
          <a:lstStyle/>
          <a:p>
            <a:pPr algn="ctr"/>
            <a:r>
              <a:rPr lang="en-US" sz="3700" dirty="0">
                <a:latin typeface="+mn-lt"/>
              </a:rPr>
              <a:t>Models Training with Expression Data Results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3BD917E-75E8-693F-BDEE-FE2E4EEF007E}"/>
                  </a:ext>
                </a:extLst>
              </p:cNvPr>
              <p:cNvSpPr txBox="1"/>
              <p:nvPr/>
            </p:nvSpPr>
            <p:spPr>
              <a:xfrm>
                <a:off x="2352261" y="5442744"/>
                <a:ext cx="7487478" cy="667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𝑆𝐶𝑂𝑅𝐸</m:t>
                      </m:r>
                      <m:r>
                        <a:rPr lang="en-US" b="0" i="1" smtClean="0">
                          <a:latin typeface="Cambria Math" panose="02040503050406030204" pitchFamily="18" charset="0"/>
                        </a:rPr>
                        <m:t>=</m:t>
                      </m:r>
                      <m:r>
                        <a:rPr lang="en-US" b="0" i="1" smtClean="0">
                          <a:latin typeface="Cambria Math" panose="02040503050406030204" pitchFamily="18" charset="0"/>
                        </a:rPr>
                        <m:t>𝐴𝐶𝐶𝑈𝑅𝐴𝐶𝑌</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𝑇𝑟𝑢𝑒</m:t>
                          </m:r>
                          <m:r>
                            <a:rPr lang="en-US" i="1">
                              <a:latin typeface="Cambria Math" panose="02040503050406030204" pitchFamily="18" charset="0"/>
                            </a:rPr>
                            <m:t> </m:t>
                          </m:r>
                          <m:r>
                            <a:rPr lang="en-US" i="1">
                              <a:latin typeface="Cambria Math" panose="02040503050406030204" pitchFamily="18" charset="0"/>
                            </a:rPr>
                            <m:t>𝑝𝑜𝑠𝑖𝑡𝑖𝑣𝑒</m:t>
                          </m:r>
                          <m:r>
                            <a:rPr lang="en-US" i="1">
                              <a:latin typeface="Cambria Math" panose="02040503050406030204" pitchFamily="18" charset="0"/>
                            </a:rPr>
                            <m:t>+</m:t>
                          </m:r>
                          <m:r>
                            <a:rPr lang="en-US" i="1">
                              <a:latin typeface="Cambria Math" panose="02040503050406030204" pitchFamily="18" charset="0"/>
                            </a:rPr>
                            <m:t>𝑇𝑟𝑢𝑒</m:t>
                          </m:r>
                          <m:r>
                            <a:rPr lang="en-US" i="1">
                              <a:latin typeface="Cambria Math" panose="02040503050406030204" pitchFamily="18" charset="0"/>
                            </a:rPr>
                            <m:t> </m:t>
                          </m:r>
                          <m:r>
                            <a:rPr lang="en-US" i="1">
                              <a:latin typeface="Cambria Math" panose="02040503050406030204" pitchFamily="18" charset="0"/>
                            </a:rPr>
                            <m:t>𝑛𝑒𝑔𝑎𝑡𝑖𝑣𝑒</m:t>
                          </m:r>
                          <m:r>
                            <a:rPr lang="en-US" i="1">
                              <a:latin typeface="Cambria Math" panose="02040503050406030204" pitchFamily="18" charset="0"/>
                            </a:rPr>
                            <m:t>)</m:t>
                          </m:r>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𝑖𝑛𝑠𝑡𝑎𝑛𝑐𝑒</m:t>
                          </m:r>
                        </m:den>
                      </m:f>
                    </m:oMath>
                  </m:oMathPara>
                </a14:m>
                <a:endParaRPr lang="en-US" dirty="0"/>
              </a:p>
            </p:txBody>
          </p:sp>
        </mc:Choice>
        <mc:Fallback xmlns="">
          <p:sp>
            <p:nvSpPr>
              <p:cNvPr id="7" name="TextBox 6">
                <a:extLst>
                  <a:ext uri="{FF2B5EF4-FFF2-40B4-BE49-F238E27FC236}">
                    <a16:creationId xmlns:a16="http://schemas.microsoft.com/office/drawing/2014/main" id="{C3BD917E-75E8-693F-BDEE-FE2E4EEF007E}"/>
                  </a:ext>
                </a:extLst>
              </p:cNvPr>
              <p:cNvSpPr txBox="1">
                <a:spLocks noRot="1" noChangeAspect="1" noMove="1" noResize="1" noEditPoints="1" noAdjustHandles="1" noChangeArrowheads="1" noChangeShapeType="1" noTextEdit="1"/>
              </p:cNvSpPr>
              <p:nvPr/>
            </p:nvSpPr>
            <p:spPr>
              <a:xfrm>
                <a:off x="2352261" y="5442744"/>
                <a:ext cx="7487478" cy="667490"/>
              </a:xfrm>
              <a:prstGeom prst="rect">
                <a:avLst/>
              </a:prstGeom>
              <a:blipFill>
                <a:blip r:embed="rId3"/>
                <a:stretch>
                  <a:fillRect b="-11321"/>
                </a:stretch>
              </a:blipFill>
            </p:spPr>
            <p:txBody>
              <a:bodyPr/>
              <a:lstStyle/>
              <a:p>
                <a:r>
                  <a:rPr lang="en-US">
                    <a:noFill/>
                  </a:rPr>
                  <a:t> </a:t>
                </a:r>
              </a:p>
            </p:txBody>
          </p:sp>
        </mc:Fallback>
      </mc:AlternateContent>
      <p:sp>
        <p:nvSpPr>
          <p:cNvPr id="3" name="Frame 2">
            <a:extLst>
              <a:ext uri="{FF2B5EF4-FFF2-40B4-BE49-F238E27FC236}">
                <a16:creationId xmlns:a16="http://schemas.microsoft.com/office/drawing/2014/main" id="{698B579A-A1E1-0443-F62E-6CC3D2CFA1DB}"/>
              </a:ext>
            </a:extLst>
          </p:cNvPr>
          <p:cNvSpPr/>
          <p:nvPr/>
        </p:nvSpPr>
        <p:spPr>
          <a:xfrm>
            <a:off x="9144000" y="4655127"/>
            <a:ext cx="1233055" cy="484909"/>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968731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treemap chart&#10;&#10;Description automatically generated">
            <a:extLst>
              <a:ext uri="{FF2B5EF4-FFF2-40B4-BE49-F238E27FC236}">
                <a16:creationId xmlns:a16="http://schemas.microsoft.com/office/drawing/2014/main" id="{C357E82C-BEC6-173A-2360-8C1DBB41259E}"/>
              </a:ext>
            </a:extLst>
          </p:cNvPr>
          <p:cNvPicPr>
            <a:picLocks noGrp="1" noChangeAspect="1"/>
          </p:cNvPicPr>
          <p:nvPr>
            <p:ph idx="1"/>
          </p:nvPr>
        </p:nvPicPr>
        <p:blipFill>
          <a:blip r:embed="rId3"/>
          <a:stretch>
            <a:fillRect/>
          </a:stretch>
        </p:blipFill>
        <p:spPr>
          <a:xfrm>
            <a:off x="5812283" y="1424269"/>
            <a:ext cx="5804452" cy="5433731"/>
          </a:xfrm>
        </p:spPr>
      </p:pic>
      <p:sp>
        <p:nvSpPr>
          <p:cNvPr id="4" name="Title 1">
            <a:extLst>
              <a:ext uri="{FF2B5EF4-FFF2-40B4-BE49-F238E27FC236}">
                <a16:creationId xmlns:a16="http://schemas.microsoft.com/office/drawing/2014/main" id="{64BB0AF1-3B18-B109-EC5F-2F38501782A1}"/>
              </a:ext>
            </a:extLst>
          </p:cNvPr>
          <p:cNvSpPr>
            <a:spLocks noGrp="1"/>
          </p:cNvSpPr>
          <p:nvPr>
            <p:ph type="title"/>
          </p:nvPr>
        </p:nvSpPr>
        <p:spPr/>
        <p:txBody>
          <a:bodyPr anchor="ctr">
            <a:normAutofit/>
          </a:bodyPr>
          <a:lstStyle/>
          <a:p>
            <a:pPr algn="ctr"/>
            <a:r>
              <a:rPr lang="en-US" sz="3700" dirty="0">
                <a:latin typeface="+mn-lt"/>
              </a:rPr>
              <a:t>Random Forest Test Results</a:t>
            </a:r>
          </a:p>
        </p:txBody>
      </p:sp>
      <p:sp>
        <p:nvSpPr>
          <p:cNvPr id="2" name="TextBox 1">
            <a:extLst>
              <a:ext uri="{FF2B5EF4-FFF2-40B4-BE49-F238E27FC236}">
                <a16:creationId xmlns:a16="http://schemas.microsoft.com/office/drawing/2014/main" id="{8E5C8BBD-5954-D7C0-71AB-A3D6D4C9E528}"/>
              </a:ext>
            </a:extLst>
          </p:cNvPr>
          <p:cNvSpPr txBox="1"/>
          <p:nvPr/>
        </p:nvSpPr>
        <p:spPr>
          <a:xfrm>
            <a:off x="658090" y="1852359"/>
            <a:ext cx="5008419" cy="5262979"/>
          </a:xfrm>
          <a:prstGeom prst="rect">
            <a:avLst/>
          </a:prstGeom>
          <a:noFill/>
        </p:spPr>
        <p:txBody>
          <a:bodyPr wrap="square" rtlCol="0">
            <a:spAutoFit/>
          </a:bodyPr>
          <a:lstStyle/>
          <a:p>
            <a:pPr marL="342900" indent="-342900" algn="l">
              <a:buFont typeface="Arial" panose="020B0604020202020204" pitchFamily="34" charset="0"/>
              <a:buChar char="•"/>
            </a:pPr>
            <a:r>
              <a:rPr lang="en-US" sz="2400" b="0" i="0" dirty="0">
                <a:effectLst/>
              </a:rPr>
              <a:t>True Positive (TP):  </a:t>
            </a:r>
            <a:r>
              <a:rPr lang="en-US" sz="2400" dirty="0"/>
              <a:t>P</a:t>
            </a:r>
            <a:r>
              <a:rPr lang="en-US" sz="2400" b="0" i="0" dirty="0">
                <a:effectLst/>
              </a:rPr>
              <a:t>atients who survived were classified as survived (</a:t>
            </a:r>
            <a:r>
              <a:rPr lang="en-US" sz="2400" b="0" i="0" dirty="0">
                <a:solidFill>
                  <a:schemeClr val="accent1">
                    <a:lumMod val="75000"/>
                  </a:schemeClr>
                </a:solidFill>
                <a:effectLst/>
              </a:rPr>
              <a:t>Bottom Right</a:t>
            </a:r>
            <a:r>
              <a:rPr lang="en-US" sz="2400" b="0" i="0" dirty="0">
                <a:effectLst/>
              </a:rPr>
              <a:t>)</a:t>
            </a:r>
          </a:p>
          <a:p>
            <a:pPr marL="342900" indent="-342900" algn="l">
              <a:buFont typeface="Arial" panose="020B0604020202020204" pitchFamily="34" charset="0"/>
              <a:buChar char="•"/>
            </a:pPr>
            <a:r>
              <a:rPr lang="en-US" sz="2400" b="0" i="0" dirty="0">
                <a:effectLst/>
              </a:rPr>
              <a:t>True Negative (TN): Patients who died were classified as died (</a:t>
            </a:r>
            <a:r>
              <a:rPr lang="en-US" sz="2400" b="0" i="0" dirty="0">
                <a:solidFill>
                  <a:schemeClr val="accent1">
                    <a:lumMod val="50000"/>
                  </a:schemeClr>
                </a:solidFill>
                <a:effectLst/>
              </a:rPr>
              <a:t>Top Left</a:t>
            </a:r>
            <a:r>
              <a:rPr lang="en-US" sz="2400" b="0" i="0" dirty="0">
                <a:effectLst/>
              </a:rPr>
              <a:t>)</a:t>
            </a:r>
          </a:p>
          <a:p>
            <a:pPr marL="342900" indent="-342900" algn="l">
              <a:buFont typeface="Arial" panose="020B0604020202020204" pitchFamily="34" charset="0"/>
              <a:buChar char="•"/>
            </a:pPr>
            <a:r>
              <a:rPr lang="en-US" sz="2400" b="0" i="0" dirty="0">
                <a:effectLst/>
              </a:rPr>
              <a:t>False Positive (</a:t>
            </a:r>
            <a:r>
              <a:rPr lang="en-US" sz="2400" dirty="0"/>
              <a:t>FP</a:t>
            </a:r>
            <a:r>
              <a:rPr lang="en-US" sz="2400" b="0" i="0" dirty="0">
                <a:effectLst/>
              </a:rPr>
              <a:t>): Patients who died were classified as </a:t>
            </a:r>
            <a:r>
              <a:rPr lang="en-US" sz="2400" dirty="0"/>
              <a:t>survived</a:t>
            </a:r>
            <a:r>
              <a:rPr lang="en-US" sz="2400" b="0" i="0" dirty="0">
                <a:effectLst/>
              </a:rPr>
              <a:t> (</a:t>
            </a:r>
            <a:r>
              <a:rPr lang="en-US" sz="2400" b="0" i="0" dirty="0">
                <a:solidFill>
                  <a:schemeClr val="accent4">
                    <a:lumMod val="40000"/>
                    <a:lumOff val="60000"/>
                  </a:schemeClr>
                </a:solidFill>
                <a:effectLst/>
              </a:rPr>
              <a:t>Top Right</a:t>
            </a:r>
            <a:r>
              <a:rPr lang="en-US" sz="2400" b="0" i="0" dirty="0">
                <a:effectLst/>
              </a:rPr>
              <a:t>)</a:t>
            </a:r>
          </a:p>
          <a:p>
            <a:pPr marL="342900" indent="-342900" algn="l">
              <a:buFont typeface="Arial" panose="020B0604020202020204" pitchFamily="34" charset="0"/>
              <a:buChar char="•"/>
            </a:pPr>
            <a:r>
              <a:rPr lang="en-US" sz="2400" b="0" i="0" dirty="0">
                <a:effectLst/>
              </a:rPr>
              <a:t>False Negative (FN): Patients who </a:t>
            </a:r>
            <a:r>
              <a:rPr lang="en-US" sz="2400" dirty="0"/>
              <a:t>survive</a:t>
            </a:r>
            <a:r>
              <a:rPr lang="en-US" sz="2400" b="0" i="0" dirty="0">
                <a:effectLst/>
              </a:rPr>
              <a:t> were classified as </a:t>
            </a:r>
            <a:r>
              <a:rPr lang="en-US" sz="2400" dirty="0"/>
              <a:t>died</a:t>
            </a:r>
            <a:r>
              <a:rPr lang="en-US" sz="2400" b="0" i="0" dirty="0">
                <a:effectLst/>
              </a:rPr>
              <a:t> (</a:t>
            </a:r>
            <a:r>
              <a:rPr lang="en-US" sz="2400" b="0" i="0" dirty="0">
                <a:solidFill>
                  <a:schemeClr val="accent6">
                    <a:lumMod val="60000"/>
                    <a:lumOff val="40000"/>
                  </a:schemeClr>
                </a:solidFill>
                <a:effectLst/>
              </a:rPr>
              <a:t>Bottom Left</a:t>
            </a:r>
            <a:r>
              <a:rPr lang="en-US" sz="2400" b="0" i="0" dirty="0">
                <a:effectLst/>
              </a:rPr>
              <a:t>)</a:t>
            </a:r>
          </a:p>
          <a:p>
            <a:br>
              <a:rPr lang="en-US" sz="2400" dirty="0"/>
            </a:br>
            <a:endParaRPr lang="en-US" sz="2400" dirty="0"/>
          </a:p>
        </p:txBody>
      </p:sp>
    </p:spTree>
    <p:extLst>
      <p:ext uri="{BB962C8B-B14F-4D97-AF65-F5344CB8AC3E}">
        <p14:creationId xmlns:p14="http://schemas.microsoft.com/office/powerpoint/2010/main" val="992340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AC11C2-BD0D-4DAA-66E1-6B8D69B0F106}"/>
              </a:ext>
            </a:extLst>
          </p:cNvPr>
          <p:cNvSpPr>
            <a:spLocks noGrp="1"/>
          </p:cNvSpPr>
          <p:nvPr>
            <p:ph idx="1"/>
          </p:nvPr>
        </p:nvSpPr>
        <p:spPr>
          <a:xfrm>
            <a:off x="838200" y="1785868"/>
            <a:ext cx="4445000" cy="4351338"/>
          </a:xfrm>
        </p:spPr>
        <p:txBody>
          <a:bodyPr/>
          <a:lstStyle/>
          <a:p>
            <a:r>
              <a:rPr lang="en-US" dirty="0"/>
              <a:t>Random forest features importance</a:t>
            </a:r>
          </a:p>
          <a:p>
            <a:pPr lvl="1">
              <a:buFont typeface="Wingdings" pitchFamily="2" charset="2"/>
              <a:buChar char="Ø"/>
            </a:pPr>
            <a:r>
              <a:rPr lang="en-US" dirty="0"/>
              <a:t>Cannot attain overall survival months until patient death</a:t>
            </a:r>
          </a:p>
          <a:p>
            <a:r>
              <a:rPr lang="en-US" dirty="0"/>
              <a:t>Molecular information</a:t>
            </a:r>
          </a:p>
          <a:p>
            <a:pPr lvl="1">
              <a:buFont typeface="Wingdings" pitchFamily="2" charset="2"/>
              <a:buChar char="Ø"/>
            </a:pPr>
            <a:r>
              <a:rPr lang="en-US" dirty="0"/>
              <a:t>3-gene classifier subtype, cohort, integrative cluster, pam50 claudin-low subtype, pr status, er status, her2 status</a:t>
            </a:r>
          </a:p>
          <a:p>
            <a:endParaRPr lang="en-US" dirty="0"/>
          </a:p>
        </p:txBody>
      </p:sp>
      <p:sp>
        <p:nvSpPr>
          <p:cNvPr id="4" name="Title 1">
            <a:extLst>
              <a:ext uri="{FF2B5EF4-FFF2-40B4-BE49-F238E27FC236}">
                <a16:creationId xmlns:a16="http://schemas.microsoft.com/office/drawing/2014/main" id="{F4DE4E3F-C53B-383C-DFDC-6B07A38A5D4A}"/>
              </a:ext>
            </a:extLst>
          </p:cNvPr>
          <p:cNvSpPr>
            <a:spLocks noGrp="1"/>
          </p:cNvSpPr>
          <p:nvPr>
            <p:ph type="title"/>
          </p:nvPr>
        </p:nvSpPr>
        <p:spPr/>
        <p:txBody>
          <a:bodyPr anchor="ctr">
            <a:normAutofit/>
          </a:bodyPr>
          <a:lstStyle/>
          <a:p>
            <a:pPr algn="ctr"/>
            <a:r>
              <a:rPr lang="en-US" sz="3700" dirty="0">
                <a:latin typeface="+mn-lt"/>
              </a:rPr>
              <a:t>Feature Selection</a:t>
            </a:r>
          </a:p>
        </p:txBody>
      </p:sp>
      <p:pic>
        <p:nvPicPr>
          <p:cNvPr id="6" name="Picture 5" descr="Table&#10;&#10;Description automatically generated">
            <a:extLst>
              <a:ext uri="{FF2B5EF4-FFF2-40B4-BE49-F238E27FC236}">
                <a16:creationId xmlns:a16="http://schemas.microsoft.com/office/drawing/2014/main" id="{7C55455C-4342-266E-866B-EE073E0C5D96}"/>
              </a:ext>
            </a:extLst>
          </p:cNvPr>
          <p:cNvPicPr>
            <a:picLocks noChangeAspect="1"/>
          </p:cNvPicPr>
          <p:nvPr/>
        </p:nvPicPr>
        <p:blipFill>
          <a:blip r:embed="rId2"/>
          <a:stretch>
            <a:fillRect/>
          </a:stretch>
        </p:blipFill>
        <p:spPr>
          <a:xfrm>
            <a:off x="6096000" y="1690688"/>
            <a:ext cx="4445000" cy="4229100"/>
          </a:xfrm>
          <a:prstGeom prst="rect">
            <a:avLst/>
          </a:prstGeom>
        </p:spPr>
      </p:pic>
    </p:spTree>
    <p:extLst>
      <p:ext uri="{BB962C8B-B14F-4D97-AF65-F5344CB8AC3E}">
        <p14:creationId xmlns:p14="http://schemas.microsoft.com/office/powerpoint/2010/main" val="2564764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B65FF5E-60F9-AD62-55B4-FAAE9E380ED7}"/>
              </a:ext>
            </a:extLst>
          </p:cNvPr>
          <p:cNvSpPr txBox="1">
            <a:spLocks/>
          </p:cNvSpPr>
          <p:nvPr/>
        </p:nvSpPr>
        <p:spPr>
          <a:xfrm>
            <a:off x="358015" y="378723"/>
            <a:ext cx="4383088" cy="13176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700" dirty="0">
                <a:latin typeface="+mn-lt"/>
              </a:rPr>
              <a:t>Correlation Heat Map</a:t>
            </a:r>
          </a:p>
        </p:txBody>
      </p:sp>
      <p:sp>
        <p:nvSpPr>
          <p:cNvPr id="5" name="TextBox 4">
            <a:extLst>
              <a:ext uri="{FF2B5EF4-FFF2-40B4-BE49-F238E27FC236}">
                <a16:creationId xmlns:a16="http://schemas.microsoft.com/office/drawing/2014/main" id="{A9486B79-D054-D456-DEF3-9A741435DA24}"/>
              </a:ext>
            </a:extLst>
          </p:cNvPr>
          <p:cNvSpPr txBox="1"/>
          <p:nvPr/>
        </p:nvSpPr>
        <p:spPr>
          <a:xfrm>
            <a:off x="358015" y="1216298"/>
            <a:ext cx="4792146" cy="5262979"/>
          </a:xfrm>
          <a:prstGeom prst="rect">
            <a:avLst/>
          </a:prstGeom>
          <a:noFill/>
        </p:spPr>
        <p:txBody>
          <a:bodyPr wrap="square" rtlCol="0">
            <a:spAutoFit/>
          </a:bodyPr>
          <a:lstStyle/>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Order</a:t>
            </a:r>
          </a:p>
          <a:p>
            <a:pPr marL="742950" lvl="1" indent="-285750">
              <a:buFont typeface="Arial" panose="020B0604020202020204" pitchFamily="34" charset="0"/>
              <a:buChar char="•"/>
            </a:pPr>
            <a:r>
              <a:rPr lang="en-US" sz="2800" dirty="0"/>
              <a:t>Age at diagnosis</a:t>
            </a:r>
          </a:p>
          <a:p>
            <a:pPr marL="742950" lvl="1" indent="-285750">
              <a:buFont typeface="Arial" panose="020B0604020202020204" pitchFamily="34" charset="0"/>
              <a:buChar char="•"/>
            </a:pPr>
            <a:r>
              <a:rPr lang="en-US" sz="2800" dirty="0"/>
              <a:t>Nottingham prognostic index</a:t>
            </a:r>
          </a:p>
          <a:p>
            <a:pPr marL="742950" lvl="1" indent="-285750">
              <a:buFont typeface="Arial" panose="020B0604020202020204" pitchFamily="34" charset="0"/>
              <a:buChar char="•"/>
            </a:pPr>
            <a:r>
              <a:rPr lang="en-US" sz="2800" dirty="0"/>
              <a:t>Neoplasm histologic grade</a:t>
            </a:r>
          </a:p>
          <a:p>
            <a:pPr marL="742950" lvl="1" indent="-285750">
              <a:buFont typeface="Arial" panose="020B0604020202020204" pitchFamily="34" charset="0"/>
              <a:buChar char="•"/>
            </a:pPr>
            <a:r>
              <a:rPr lang="en-US" sz="2800" dirty="0"/>
              <a:t>Cellularity</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Nottingham prognostic index and Neoplasm histologic grade show high correlation with gene expression</a:t>
            </a:r>
          </a:p>
        </p:txBody>
      </p:sp>
      <p:pic>
        <p:nvPicPr>
          <p:cNvPr id="9" name="Content Placeholder 8" descr="A picture containing text&#10;&#10;Description automatically generated">
            <a:extLst>
              <a:ext uri="{FF2B5EF4-FFF2-40B4-BE49-F238E27FC236}">
                <a16:creationId xmlns:a16="http://schemas.microsoft.com/office/drawing/2014/main" id="{69093D8F-FD0D-E13A-9EB5-6319233BBC6D}"/>
              </a:ext>
            </a:extLst>
          </p:cNvPr>
          <p:cNvPicPr>
            <a:picLocks noGrp="1" noChangeAspect="1"/>
          </p:cNvPicPr>
          <p:nvPr>
            <p:ph idx="1"/>
          </p:nvPr>
        </p:nvPicPr>
        <p:blipFill>
          <a:blip r:embed="rId3"/>
          <a:stretch>
            <a:fillRect/>
          </a:stretch>
        </p:blipFill>
        <p:spPr>
          <a:xfrm>
            <a:off x="4918316" y="-226443"/>
            <a:ext cx="7310886" cy="7310886"/>
          </a:xfrm>
        </p:spPr>
      </p:pic>
    </p:spTree>
    <p:extLst>
      <p:ext uri="{BB962C8B-B14F-4D97-AF65-F5344CB8AC3E}">
        <p14:creationId xmlns:p14="http://schemas.microsoft.com/office/powerpoint/2010/main" val="725745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B65FF5E-60F9-AD62-55B4-FAAE9E380ED7}"/>
              </a:ext>
            </a:extLst>
          </p:cNvPr>
          <p:cNvSpPr txBox="1">
            <a:spLocks/>
          </p:cNvSpPr>
          <p:nvPr/>
        </p:nvSpPr>
        <p:spPr>
          <a:xfrm>
            <a:off x="358015" y="378723"/>
            <a:ext cx="4383088" cy="13176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700" dirty="0">
                <a:latin typeface="+mn-lt"/>
              </a:rPr>
              <a:t>Correlation Heat Map</a:t>
            </a:r>
          </a:p>
        </p:txBody>
      </p:sp>
      <p:sp>
        <p:nvSpPr>
          <p:cNvPr id="19" name="TextBox 18">
            <a:extLst>
              <a:ext uri="{FF2B5EF4-FFF2-40B4-BE49-F238E27FC236}">
                <a16:creationId xmlns:a16="http://schemas.microsoft.com/office/drawing/2014/main" id="{019034A7-D6D1-B65A-6B29-F07EA1C5B3B7}"/>
              </a:ext>
            </a:extLst>
          </p:cNvPr>
          <p:cNvSpPr txBox="1"/>
          <p:nvPr/>
        </p:nvSpPr>
        <p:spPr>
          <a:xfrm>
            <a:off x="358015" y="1391479"/>
            <a:ext cx="4028661" cy="4401205"/>
          </a:xfrm>
          <a:prstGeom prst="rect">
            <a:avLst/>
          </a:prstGeom>
          <a:noFill/>
        </p:spPr>
        <p:txBody>
          <a:bodyPr wrap="square" rtlCol="0">
            <a:spAutoFit/>
          </a:bodyPr>
          <a:lstStyle/>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Order</a:t>
            </a:r>
          </a:p>
          <a:p>
            <a:pPr marL="742950" lvl="1" indent="-285750">
              <a:buFont typeface="Arial" panose="020B0604020202020204" pitchFamily="34" charset="0"/>
              <a:buChar char="•"/>
            </a:pPr>
            <a:r>
              <a:rPr lang="en-US" sz="2800" dirty="0"/>
              <a:t>Radio therapy</a:t>
            </a:r>
          </a:p>
          <a:p>
            <a:pPr marL="742950" lvl="1" indent="-285750">
              <a:buFont typeface="Arial" panose="020B0604020202020204" pitchFamily="34" charset="0"/>
              <a:buChar char="•"/>
            </a:pPr>
            <a:r>
              <a:rPr lang="en-US" sz="2800" dirty="0"/>
              <a:t>Hormone therapy</a:t>
            </a:r>
          </a:p>
          <a:p>
            <a:pPr marL="742950" lvl="1" indent="-285750">
              <a:buFont typeface="Arial" panose="020B0604020202020204" pitchFamily="34" charset="0"/>
              <a:buChar char="•"/>
            </a:pPr>
            <a:r>
              <a:rPr lang="en-US" sz="2800" dirty="0"/>
              <a:t>Breast surgery</a:t>
            </a:r>
          </a:p>
          <a:p>
            <a:pPr marL="742950" lvl="1" indent="-285750">
              <a:buFont typeface="Arial" panose="020B0604020202020204" pitchFamily="34" charset="0"/>
              <a:buChar char="•"/>
            </a:pPr>
            <a:r>
              <a:rPr lang="en-US" sz="2800" dirty="0"/>
              <a:t>Chemotherapy</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Chemotherapy shows high correlation with gene expression</a:t>
            </a:r>
          </a:p>
        </p:txBody>
      </p:sp>
      <p:pic>
        <p:nvPicPr>
          <p:cNvPr id="23" name="Content Placeholder 22" descr="A picture containing text, building, several&#10;&#10;Description automatically generated">
            <a:extLst>
              <a:ext uri="{FF2B5EF4-FFF2-40B4-BE49-F238E27FC236}">
                <a16:creationId xmlns:a16="http://schemas.microsoft.com/office/drawing/2014/main" id="{001AD39F-1E16-5FCB-038B-9F6790E7EA5F}"/>
              </a:ext>
            </a:extLst>
          </p:cNvPr>
          <p:cNvPicPr>
            <a:picLocks noGrp="1" noChangeAspect="1"/>
          </p:cNvPicPr>
          <p:nvPr>
            <p:ph idx="1"/>
          </p:nvPr>
        </p:nvPicPr>
        <p:blipFill>
          <a:blip r:embed="rId2"/>
          <a:stretch>
            <a:fillRect/>
          </a:stretch>
        </p:blipFill>
        <p:spPr>
          <a:xfrm>
            <a:off x="4939679" y="-236383"/>
            <a:ext cx="7330765" cy="7330765"/>
          </a:xfrm>
        </p:spPr>
      </p:pic>
    </p:spTree>
    <p:extLst>
      <p:ext uri="{BB962C8B-B14F-4D97-AF65-F5344CB8AC3E}">
        <p14:creationId xmlns:p14="http://schemas.microsoft.com/office/powerpoint/2010/main" val="26044713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B65FF5E-60F9-AD62-55B4-FAAE9E380ED7}"/>
              </a:ext>
            </a:extLst>
          </p:cNvPr>
          <p:cNvSpPr txBox="1">
            <a:spLocks/>
          </p:cNvSpPr>
          <p:nvPr/>
        </p:nvSpPr>
        <p:spPr>
          <a:xfrm>
            <a:off x="358015" y="378723"/>
            <a:ext cx="4383088" cy="13176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700" dirty="0">
                <a:latin typeface="+mn-lt"/>
              </a:rPr>
              <a:t>Correlation Heat Map</a:t>
            </a:r>
          </a:p>
        </p:txBody>
      </p:sp>
      <p:sp>
        <p:nvSpPr>
          <p:cNvPr id="7" name="TextBox 6">
            <a:extLst>
              <a:ext uri="{FF2B5EF4-FFF2-40B4-BE49-F238E27FC236}">
                <a16:creationId xmlns:a16="http://schemas.microsoft.com/office/drawing/2014/main" id="{9065F656-E02F-44CA-C73D-7B246B1F357B}"/>
              </a:ext>
            </a:extLst>
          </p:cNvPr>
          <p:cNvSpPr txBox="1"/>
          <p:nvPr/>
        </p:nvSpPr>
        <p:spPr>
          <a:xfrm>
            <a:off x="556591" y="1417983"/>
            <a:ext cx="4028661" cy="4401205"/>
          </a:xfrm>
          <a:prstGeom prst="rect">
            <a:avLst/>
          </a:prstGeom>
          <a:noFill/>
        </p:spPr>
        <p:txBody>
          <a:bodyPr wrap="square" rtlCol="0">
            <a:spAutoFit/>
          </a:bodyPr>
          <a:lstStyle/>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Order</a:t>
            </a:r>
          </a:p>
          <a:p>
            <a:pPr marL="742950" lvl="1" indent="-285750">
              <a:buFont typeface="Arial" panose="020B0604020202020204" pitchFamily="34" charset="0"/>
              <a:buChar char="•"/>
            </a:pPr>
            <a:r>
              <a:rPr lang="en-US" sz="2800" dirty="0"/>
              <a:t>Mutation count</a:t>
            </a:r>
          </a:p>
          <a:p>
            <a:pPr marL="742950" lvl="1" indent="-285750">
              <a:buFont typeface="Arial" panose="020B0604020202020204" pitchFamily="34" charset="0"/>
              <a:buChar char="•"/>
            </a:pPr>
            <a:r>
              <a:rPr lang="en-US" sz="2800" dirty="0"/>
              <a:t>Tumor stage</a:t>
            </a:r>
          </a:p>
          <a:p>
            <a:pPr marL="742950" lvl="1" indent="-285750">
              <a:buFont typeface="Arial" panose="020B0604020202020204" pitchFamily="34" charset="0"/>
              <a:buChar char="•"/>
            </a:pPr>
            <a:r>
              <a:rPr lang="en-US" sz="2800" dirty="0"/>
              <a:t>Tumor size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Mutation count and Tumor size show high correlation with gene expression</a:t>
            </a:r>
          </a:p>
        </p:txBody>
      </p:sp>
      <p:pic>
        <p:nvPicPr>
          <p:cNvPr id="13" name="Content Placeholder 12" descr="A picture containing building&#10;&#10;Description automatically generated">
            <a:extLst>
              <a:ext uri="{FF2B5EF4-FFF2-40B4-BE49-F238E27FC236}">
                <a16:creationId xmlns:a16="http://schemas.microsoft.com/office/drawing/2014/main" id="{54709620-148A-593A-8A33-22A737846556}"/>
              </a:ext>
            </a:extLst>
          </p:cNvPr>
          <p:cNvPicPr>
            <a:picLocks noGrp="1" noChangeAspect="1"/>
          </p:cNvPicPr>
          <p:nvPr>
            <p:ph idx="1"/>
          </p:nvPr>
        </p:nvPicPr>
        <p:blipFill>
          <a:blip r:embed="rId2"/>
          <a:stretch>
            <a:fillRect/>
          </a:stretch>
        </p:blipFill>
        <p:spPr>
          <a:xfrm>
            <a:off x="4939679" y="-226442"/>
            <a:ext cx="7310884" cy="7310884"/>
          </a:xfrm>
        </p:spPr>
      </p:pic>
    </p:spTree>
    <p:extLst>
      <p:ext uri="{BB962C8B-B14F-4D97-AF65-F5344CB8AC3E}">
        <p14:creationId xmlns:p14="http://schemas.microsoft.com/office/powerpoint/2010/main" val="27612666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text, application, email&#10;&#10;Description automatically generated">
            <a:extLst>
              <a:ext uri="{FF2B5EF4-FFF2-40B4-BE49-F238E27FC236}">
                <a16:creationId xmlns:a16="http://schemas.microsoft.com/office/drawing/2014/main" id="{875CA656-CE65-69E2-B45C-410D0053DA0E}"/>
              </a:ext>
            </a:extLst>
          </p:cNvPr>
          <p:cNvPicPr>
            <a:picLocks noGrp="1" noChangeAspect="1"/>
          </p:cNvPicPr>
          <p:nvPr>
            <p:ph idx="1"/>
          </p:nvPr>
        </p:nvPicPr>
        <p:blipFill>
          <a:blip r:embed="rId2"/>
          <a:stretch>
            <a:fillRect/>
          </a:stretch>
        </p:blipFill>
        <p:spPr>
          <a:xfrm>
            <a:off x="1562100" y="2477294"/>
            <a:ext cx="9067800" cy="3048000"/>
          </a:xfrm>
        </p:spPr>
      </p:pic>
      <p:sp>
        <p:nvSpPr>
          <p:cNvPr id="4" name="Title 1">
            <a:extLst>
              <a:ext uri="{FF2B5EF4-FFF2-40B4-BE49-F238E27FC236}">
                <a16:creationId xmlns:a16="http://schemas.microsoft.com/office/drawing/2014/main" id="{F1B427F4-38E1-42E6-D627-A38C4E3C639A}"/>
              </a:ext>
            </a:extLst>
          </p:cNvPr>
          <p:cNvSpPr>
            <a:spLocks noGrp="1"/>
          </p:cNvSpPr>
          <p:nvPr>
            <p:ph type="title"/>
          </p:nvPr>
        </p:nvSpPr>
        <p:spPr/>
        <p:txBody>
          <a:bodyPr anchor="ctr">
            <a:normAutofit/>
          </a:bodyPr>
          <a:lstStyle/>
          <a:p>
            <a:pPr algn="ctr"/>
            <a:r>
              <a:rPr lang="en-US" sz="3700" dirty="0">
                <a:latin typeface="+mn-lt"/>
              </a:rPr>
              <a:t>Selected Clinical Data and Gene Expression Data Results from Model Training</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9F61E7-8FB5-826D-8E91-7C9FA56A10B8}"/>
                  </a:ext>
                </a:extLst>
              </p:cNvPr>
              <p:cNvSpPr txBox="1"/>
              <p:nvPr/>
            </p:nvSpPr>
            <p:spPr>
              <a:xfrm>
                <a:off x="2352261" y="5644410"/>
                <a:ext cx="7487478" cy="6674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𝑆𝐶𝑂𝑅𝐸</m:t>
                      </m:r>
                      <m:r>
                        <a:rPr lang="en-US" b="0" i="1" smtClean="0">
                          <a:latin typeface="Cambria Math" panose="02040503050406030204" pitchFamily="18" charset="0"/>
                        </a:rPr>
                        <m:t>=</m:t>
                      </m:r>
                      <m:r>
                        <a:rPr lang="en-US" b="0" i="1" smtClean="0">
                          <a:latin typeface="Cambria Math" panose="02040503050406030204" pitchFamily="18" charset="0"/>
                        </a:rPr>
                        <m:t>𝐴𝐶𝐶𝑈𝑅𝐴𝐶𝑌</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𝑇𝑟𝑢𝑒</m:t>
                          </m:r>
                          <m:r>
                            <a:rPr lang="en-US" b="0" i="1" smtClean="0">
                              <a:latin typeface="Cambria Math" panose="02040503050406030204" pitchFamily="18" charset="0"/>
                            </a:rPr>
                            <m:t> </m:t>
                          </m:r>
                          <m:r>
                            <a:rPr lang="en-US" b="0" i="1" smtClean="0">
                              <a:latin typeface="Cambria Math" panose="02040503050406030204" pitchFamily="18" charset="0"/>
                            </a:rPr>
                            <m:t>𝑝𝑜𝑠𝑖𝑡𝑖𝑣𝑒</m:t>
                          </m:r>
                          <m:r>
                            <a:rPr lang="en-US" b="0" i="1" smtClean="0">
                              <a:latin typeface="Cambria Math" panose="02040503050406030204" pitchFamily="18" charset="0"/>
                            </a:rPr>
                            <m:t>+</m:t>
                          </m:r>
                          <m:r>
                            <a:rPr lang="en-US" b="0" i="1" smtClean="0">
                              <a:latin typeface="Cambria Math" panose="02040503050406030204" pitchFamily="18" charset="0"/>
                            </a:rPr>
                            <m:t>𝑇𝑟𝑢𝑒</m:t>
                          </m:r>
                          <m:r>
                            <a:rPr lang="en-US" b="0" i="1" smtClean="0">
                              <a:latin typeface="Cambria Math" panose="02040503050406030204" pitchFamily="18" charset="0"/>
                            </a:rPr>
                            <m:t> </m:t>
                          </m:r>
                          <m:r>
                            <a:rPr lang="en-US" b="0" i="1" smtClean="0">
                              <a:latin typeface="Cambria Math" panose="02040503050406030204" pitchFamily="18" charset="0"/>
                            </a:rPr>
                            <m:t>𝑛𝑒𝑔𝑎𝑡𝑖𝑣𝑒</m:t>
                          </m:r>
                          <m:r>
                            <a:rPr lang="en-US" b="0" i="1" smtClean="0">
                              <a:latin typeface="Cambria Math" panose="02040503050406030204" pitchFamily="18" charset="0"/>
                            </a:rPr>
                            <m:t>)</m:t>
                          </m:r>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𝑖𝑛𝑠𝑡𝑎𝑛𝑐𝑒</m:t>
                          </m:r>
                        </m:den>
                      </m:f>
                    </m:oMath>
                  </m:oMathPara>
                </a14:m>
                <a:endParaRPr lang="en-US" dirty="0"/>
              </a:p>
            </p:txBody>
          </p:sp>
        </mc:Choice>
        <mc:Fallback xmlns="">
          <p:sp>
            <p:nvSpPr>
              <p:cNvPr id="7" name="TextBox 6">
                <a:extLst>
                  <a:ext uri="{FF2B5EF4-FFF2-40B4-BE49-F238E27FC236}">
                    <a16:creationId xmlns:a16="http://schemas.microsoft.com/office/drawing/2014/main" id="{F49F61E7-8FB5-826D-8E91-7C9FA56A10B8}"/>
                  </a:ext>
                </a:extLst>
              </p:cNvPr>
              <p:cNvSpPr txBox="1">
                <a:spLocks noRot="1" noChangeAspect="1" noMove="1" noResize="1" noEditPoints="1" noAdjustHandles="1" noChangeArrowheads="1" noChangeShapeType="1" noTextEdit="1"/>
              </p:cNvSpPr>
              <p:nvPr/>
            </p:nvSpPr>
            <p:spPr>
              <a:xfrm>
                <a:off x="2352261" y="5644410"/>
                <a:ext cx="7487478" cy="667490"/>
              </a:xfrm>
              <a:prstGeom prst="rect">
                <a:avLst/>
              </a:prstGeom>
              <a:blipFill>
                <a:blip r:embed="rId3"/>
                <a:stretch>
                  <a:fillRect b="-11321"/>
                </a:stretch>
              </a:blipFill>
            </p:spPr>
            <p:txBody>
              <a:bodyPr/>
              <a:lstStyle/>
              <a:p>
                <a:r>
                  <a:rPr lang="en-US">
                    <a:noFill/>
                  </a:rPr>
                  <a:t> </a:t>
                </a:r>
              </a:p>
            </p:txBody>
          </p:sp>
        </mc:Fallback>
      </mc:AlternateContent>
      <p:sp>
        <p:nvSpPr>
          <p:cNvPr id="3" name="Frame 2">
            <a:extLst>
              <a:ext uri="{FF2B5EF4-FFF2-40B4-BE49-F238E27FC236}">
                <a16:creationId xmlns:a16="http://schemas.microsoft.com/office/drawing/2014/main" id="{E497D8F2-EED4-50EC-D1E0-085611DF5F48}"/>
              </a:ext>
            </a:extLst>
          </p:cNvPr>
          <p:cNvSpPr/>
          <p:nvPr/>
        </p:nvSpPr>
        <p:spPr>
          <a:xfrm>
            <a:off x="9157855" y="4655127"/>
            <a:ext cx="1316181" cy="512618"/>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94330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9A7CD-18FB-C013-F61B-CA2A825A72A1}"/>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kern="1200">
                <a:solidFill>
                  <a:schemeClr val="tx1"/>
                </a:solidFill>
                <a:latin typeface="+mj-lt"/>
                <a:ea typeface="+mj-ea"/>
                <a:cs typeface="+mj-cs"/>
              </a:rPr>
              <a:t>Data Structures</a:t>
            </a:r>
          </a:p>
        </p:txBody>
      </p:sp>
      <p:sp>
        <p:nvSpPr>
          <p:cNvPr id="13" name="Rectangle 12">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able&#10;&#10;Description automatically generated">
            <a:extLst>
              <a:ext uri="{FF2B5EF4-FFF2-40B4-BE49-F238E27FC236}">
                <a16:creationId xmlns:a16="http://schemas.microsoft.com/office/drawing/2014/main" id="{7007DCFB-940D-2A74-ED02-5F6F944DF211}"/>
              </a:ext>
            </a:extLst>
          </p:cNvPr>
          <p:cNvPicPr>
            <a:picLocks noGrp="1" noChangeAspect="1"/>
          </p:cNvPicPr>
          <p:nvPr>
            <p:ph idx="1"/>
          </p:nvPr>
        </p:nvPicPr>
        <p:blipFill>
          <a:blip r:embed="rId2"/>
          <a:stretch>
            <a:fillRect/>
          </a:stretch>
        </p:blipFill>
        <p:spPr>
          <a:xfrm>
            <a:off x="635295" y="3815307"/>
            <a:ext cx="5150277" cy="1133060"/>
          </a:xfrm>
          <a:prstGeom prst="rect">
            <a:avLst/>
          </a:prstGeom>
        </p:spPr>
      </p:pic>
      <p:sp>
        <p:nvSpPr>
          <p:cNvPr id="6" name="TextBox 5">
            <a:extLst>
              <a:ext uri="{FF2B5EF4-FFF2-40B4-BE49-F238E27FC236}">
                <a16:creationId xmlns:a16="http://schemas.microsoft.com/office/drawing/2014/main" id="{0F66AEBC-6BA3-527B-7B1A-8A063A764898}"/>
              </a:ext>
            </a:extLst>
          </p:cNvPr>
          <p:cNvSpPr txBox="1"/>
          <p:nvPr/>
        </p:nvSpPr>
        <p:spPr>
          <a:xfrm>
            <a:off x="6406429" y="2599509"/>
            <a:ext cx="4530898" cy="3639450"/>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2000" b="0" i="0">
                <a:effectLst/>
              </a:rPr>
              <a:t>Clinical Data includes 31 clinical attributes</a:t>
            </a:r>
          </a:p>
          <a:p>
            <a:pPr marL="342900" indent="-228600">
              <a:lnSpc>
                <a:spcPct val="90000"/>
              </a:lnSpc>
              <a:spcAft>
                <a:spcPts val="600"/>
              </a:spcAft>
              <a:buFont typeface="Arial" panose="020B0604020202020204" pitchFamily="34" charset="0"/>
              <a:buChar char="•"/>
            </a:pPr>
            <a:endParaRPr lang="en-US" sz="2000" b="0" i="0">
              <a:effectLst/>
            </a:endParaRPr>
          </a:p>
          <a:p>
            <a:pPr marL="342900" indent="-228600">
              <a:lnSpc>
                <a:spcPct val="90000"/>
              </a:lnSpc>
              <a:spcAft>
                <a:spcPts val="600"/>
              </a:spcAft>
              <a:buFont typeface="Arial" panose="020B0604020202020204" pitchFamily="34" charset="0"/>
              <a:buChar char="•"/>
            </a:pPr>
            <a:r>
              <a:rPr lang="en-US" sz="2000"/>
              <a:t>Gene Expression Data includes </a:t>
            </a:r>
            <a:r>
              <a:rPr lang="en-US" sz="2000" b="0" i="0">
                <a:effectLst/>
              </a:rPr>
              <a:t>mRNA levels z-score </a:t>
            </a:r>
            <a:r>
              <a:rPr lang="en-US" sz="2000"/>
              <a:t>of</a:t>
            </a:r>
            <a:r>
              <a:rPr lang="en-US" sz="2000" b="0" i="0">
                <a:effectLst/>
              </a:rPr>
              <a:t> 331 genes</a:t>
            </a:r>
          </a:p>
          <a:p>
            <a:pPr marL="342900" indent="-228600">
              <a:lnSpc>
                <a:spcPct val="90000"/>
              </a:lnSpc>
              <a:spcAft>
                <a:spcPts val="600"/>
              </a:spcAft>
              <a:buFont typeface="Arial" panose="020B0604020202020204" pitchFamily="34" charset="0"/>
              <a:buChar char="•"/>
            </a:pPr>
            <a:endParaRPr lang="en-US" sz="2000" b="0" i="0">
              <a:effectLst/>
            </a:endParaRPr>
          </a:p>
          <a:p>
            <a:pPr marL="342900" indent="-228600">
              <a:lnSpc>
                <a:spcPct val="90000"/>
              </a:lnSpc>
              <a:spcAft>
                <a:spcPts val="600"/>
              </a:spcAft>
              <a:buFont typeface="Arial" panose="020B0604020202020204" pitchFamily="34" charset="0"/>
              <a:buChar char="•"/>
            </a:pPr>
            <a:r>
              <a:rPr lang="en-US" sz="2000"/>
              <a:t>Single Nucleotide Polymorphism (SNP) </a:t>
            </a:r>
            <a:r>
              <a:rPr lang="en-US" sz="2000" b="0" i="0">
                <a:effectLst/>
              </a:rPr>
              <a:t>of 175 genes. (ex. G325R)</a:t>
            </a:r>
            <a:endParaRPr lang="en-US" sz="2000"/>
          </a:p>
        </p:txBody>
      </p:sp>
      <p:sp>
        <p:nvSpPr>
          <p:cNvPr id="17" name="Rectangle 16">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9390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EB32E2-43FD-18BB-4A68-898C7021940C}"/>
              </a:ext>
            </a:extLst>
          </p:cNvPr>
          <p:cNvSpPr>
            <a:spLocks noGrp="1"/>
          </p:cNvSpPr>
          <p:nvPr>
            <p:ph type="title"/>
          </p:nvPr>
        </p:nvSpPr>
        <p:spPr/>
        <p:txBody>
          <a:bodyPr anchor="ctr">
            <a:normAutofit/>
          </a:bodyPr>
          <a:lstStyle/>
          <a:p>
            <a:pPr algn="ctr"/>
            <a:r>
              <a:rPr lang="en-US" sz="3700" dirty="0">
                <a:latin typeface="+mn-lt"/>
              </a:rPr>
              <a:t>Further Hyperparameter Tuning &amp; Results</a:t>
            </a:r>
          </a:p>
        </p:txBody>
      </p:sp>
      <p:pic>
        <p:nvPicPr>
          <p:cNvPr id="10" name="Content Placeholder 9" descr="Graphical user interface, text, application&#10;&#10;Description automatically generated">
            <a:extLst>
              <a:ext uri="{FF2B5EF4-FFF2-40B4-BE49-F238E27FC236}">
                <a16:creationId xmlns:a16="http://schemas.microsoft.com/office/drawing/2014/main" id="{CB1F1016-17E6-DD41-13A1-87DDD0B02069}"/>
              </a:ext>
            </a:extLst>
          </p:cNvPr>
          <p:cNvPicPr>
            <a:picLocks noGrp="1" noChangeAspect="1"/>
          </p:cNvPicPr>
          <p:nvPr>
            <p:ph idx="1"/>
          </p:nvPr>
        </p:nvPicPr>
        <p:blipFill>
          <a:blip r:embed="rId2"/>
          <a:stretch>
            <a:fillRect/>
          </a:stretch>
        </p:blipFill>
        <p:spPr>
          <a:xfrm>
            <a:off x="2888956" y="1770965"/>
            <a:ext cx="6414087" cy="5087035"/>
          </a:xfrm>
        </p:spPr>
      </p:pic>
    </p:spTree>
    <p:extLst>
      <p:ext uri="{BB962C8B-B14F-4D97-AF65-F5344CB8AC3E}">
        <p14:creationId xmlns:p14="http://schemas.microsoft.com/office/powerpoint/2010/main" val="84628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79F36520-6D3D-23FE-9F7B-C84516831FE8}"/>
              </a:ext>
            </a:extLst>
          </p:cNvPr>
          <p:cNvSpPr>
            <a:spLocks noGrp="1"/>
          </p:cNvSpPr>
          <p:nvPr>
            <p:ph type="title"/>
          </p:nvPr>
        </p:nvSpPr>
        <p:spPr>
          <a:xfrm>
            <a:off x="808638" y="386930"/>
            <a:ext cx="9236700" cy="1188950"/>
          </a:xfrm>
        </p:spPr>
        <p:txBody>
          <a:bodyPr anchor="b">
            <a:normAutofit/>
          </a:bodyPr>
          <a:lstStyle/>
          <a:p>
            <a:r>
              <a:rPr lang="en-US" sz="5400">
                <a:latin typeface="+mn-lt"/>
              </a:rPr>
              <a:t>Conclusion</a:t>
            </a:r>
          </a:p>
        </p:txBody>
      </p:sp>
      <p:grpSp>
        <p:nvGrpSpPr>
          <p:cNvPr id="19" name="Group 1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0" name="Rectangle 1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63A58F76-37B2-B294-5F03-8260409F6544}"/>
              </a:ext>
            </a:extLst>
          </p:cNvPr>
          <p:cNvSpPr>
            <a:spLocks noGrp="1"/>
          </p:cNvSpPr>
          <p:nvPr>
            <p:ph idx="1"/>
          </p:nvPr>
        </p:nvSpPr>
        <p:spPr>
          <a:xfrm>
            <a:off x="793660" y="2599509"/>
            <a:ext cx="10143668" cy="3435531"/>
          </a:xfrm>
        </p:spPr>
        <p:txBody>
          <a:bodyPr anchor="ctr">
            <a:normAutofit/>
          </a:bodyPr>
          <a:lstStyle/>
          <a:p>
            <a:r>
              <a:rPr lang="en-US" sz="2400"/>
              <a:t>The best overall survival prediction accuracy</a:t>
            </a:r>
          </a:p>
          <a:p>
            <a:pPr lvl="1">
              <a:buFont typeface="Wingdings" pitchFamily="2" charset="2"/>
              <a:buChar char="Ø"/>
            </a:pPr>
            <a:r>
              <a:rPr lang="en-US"/>
              <a:t>83.4</a:t>
            </a:r>
            <a:r>
              <a:rPr lang="en-US" dirty="0"/>
              <a:t>% with clinical dataset Only</a:t>
            </a:r>
          </a:p>
          <a:p>
            <a:endParaRPr lang="en-US" sz="2400"/>
          </a:p>
          <a:p>
            <a:r>
              <a:rPr lang="en-US" sz="2400"/>
              <a:t>Because high correlations between features in clinical and gene expression data, more careful selection of gene sets required</a:t>
            </a:r>
          </a:p>
          <a:p>
            <a:endParaRPr lang="en-US" sz="2400"/>
          </a:p>
          <a:p>
            <a:endParaRPr lang="en-US" sz="2400"/>
          </a:p>
        </p:txBody>
      </p:sp>
    </p:spTree>
    <p:extLst>
      <p:ext uri="{BB962C8B-B14F-4D97-AF65-F5344CB8AC3E}">
        <p14:creationId xmlns:p14="http://schemas.microsoft.com/office/powerpoint/2010/main" val="4148039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0" name="Rectangle 2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48F6024-59B7-D9BC-F02C-F87797E25672}"/>
              </a:ext>
            </a:extLst>
          </p:cNvPr>
          <p:cNvSpPr>
            <a:spLocks noGrp="1"/>
          </p:cNvSpPr>
          <p:nvPr>
            <p:ph type="title"/>
          </p:nvPr>
        </p:nvSpPr>
        <p:spPr>
          <a:xfrm>
            <a:off x="1043631" y="809898"/>
            <a:ext cx="9942716" cy="1554480"/>
          </a:xfrm>
        </p:spPr>
        <p:txBody>
          <a:bodyPr anchor="ctr">
            <a:normAutofit/>
          </a:bodyPr>
          <a:lstStyle/>
          <a:p>
            <a:r>
              <a:rPr lang="en-US" sz="4800">
                <a:latin typeface="+mn-lt"/>
              </a:rPr>
              <a:t>References</a:t>
            </a:r>
          </a:p>
        </p:txBody>
      </p:sp>
      <p:sp>
        <p:nvSpPr>
          <p:cNvPr id="3" name="Content Placeholder 2">
            <a:extLst>
              <a:ext uri="{FF2B5EF4-FFF2-40B4-BE49-F238E27FC236}">
                <a16:creationId xmlns:a16="http://schemas.microsoft.com/office/drawing/2014/main" id="{9FA8679D-0D02-85BB-916F-89B77DED89AD}"/>
              </a:ext>
            </a:extLst>
          </p:cNvPr>
          <p:cNvSpPr>
            <a:spLocks noGrp="1"/>
          </p:cNvSpPr>
          <p:nvPr>
            <p:ph idx="1"/>
          </p:nvPr>
        </p:nvSpPr>
        <p:spPr>
          <a:xfrm>
            <a:off x="1045028" y="3017522"/>
            <a:ext cx="9941319" cy="3124658"/>
          </a:xfrm>
        </p:spPr>
        <p:txBody>
          <a:bodyPr anchor="ctr">
            <a:normAutofit fontScale="92500" lnSpcReduction="20000"/>
          </a:bodyPr>
          <a:lstStyle/>
          <a:p>
            <a:endParaRPr lang="en-US" sz="1700" b="0" i="0" dirty="0">
              <a:effectLst/>
            </a:endParaRPr>
          </a:p>
          <a:p>
            <a:endParaRPr lang="en-US" sz="1700" dirty="0"/>
          </a:p>
          <a:p>
            <a:endParaRPr lang="en-US" sz="1700" b="0" i="0" dirty="0">
              <a:effectLst/>
            </a:endParaRPr>
          </a:p>
          <a:p>
            <a:r>
              <a:rPr lang="en-US" sz="1700" b="0" i="0" dirty="0">
                <a:effectLst/>
              </a:rPr>
              <a:t>Mukherjee, A., Russell, R., Chin, SF. </a:t>
            </a:r>
            <a:r>
              <a:rPr lang="en-US" sz="1700" b="0" i="1" dirty="0">
                <a:effectLst/>
              </a:rPr>
              <a:t>et al.</a:t>
            </a:r>
            <a:r>
              <a:rPr lang="en-US" sz="1700" b="0" i="0" dirty="0">
                <a:effectLst/>
              </a:rPr>
              <a:t> Associations between genomic stratification of breast cancer and centrally reviewed </a:t>
            </a:r>
            <a:r>
              <a:rPr lang="en-US" sz="1700" b="0" i="0" dirty="0" err="1">
                <a:effectLst/>
              </a:rPr>
              <a:t>tumour</a:t>
            </a:r>
            <a:r>
              <a:rPr lang="en-US" sz="1700" b="0" i="0" dirty="0">
                <a:effectLst/>
              </a:rPr>
              <a:t> pathology in the METABRIC cohort. </a:t>
            </a:r>
            <a:r>
              <a:rPr lang="en-US" sz="1700" b="0" i="1" dirty="0" err="1">
                <a:effectLst/>
              </a:rPr>
              <a:t>npj</a:t>
            </a:r>
            <a:r>
              <a:rPr lang="en-US" sz="1700" b="0" i="1" dirty="0">
                <a:effectLst/>
              </a:rPr>
              <a:t> Breast Cancer</a:t>
            </a:r>
            <a:r>
              <a:rPr lang="en-US" sz="1700" b="0" i="0" dirty="0">
                <a:effectLst/>
              </a:rPr>
              <a:t> </a:t>
            </a:r>
            <a:r>
              <a:rPr lang="en-US" sz="1700" b="1" i="0" dirty="0">
                <a:effectLst/>
              </a:rPr>
              <a:t>4</a:t>
            </a:r>
            <a:r>
              <a:rPr lang="en-US" sz="1700" b="0" i="0" dirty="0">
                <a:effectLst/>
              </a:rPr>
              <a:t>, 5 (2018).</a:t>
            </a:r>
          </a:p>
          <a:p>
            <a:r>
              <a:rPr lang="en-US" sz="1700" b="0" i="0" dirty="0">
                <a:effectLst/>
              </a:rPr>
              <a:t> </a:t>
            </a:r>
            <a:r>
              <a:rPr lang="en-US" sz="1700" b="0" i="0" dirty="0">
                <a:effectLst/>
                <a:hlinkClick r:id="rId2"/>
              </a:rPr>
              <a:t>https://doi.org/10.1038/s41523-018-0056-8</a:t>
            </a:r>
            <a:endParaRPr lang="en-US" sz="1700" b="0" i="0" dirty="0">
              <a:effectLst/>
            </a:endParaRPr>
          </a:p>
          <a:p>
            <a:r>
              <a:rPr lang="en-US" sz="1700" dirty="0">
                <a:hlinkClick r:id="rId3"/>
              </a:rPr>
              <a:t>https://www.kaggle.com/datasets/raghadalharbi/breast-cancer-gene-expression-profiles-metabric</a:t>
            </a:r>
          </a:p>
          <a:p>
            <a:r>
              <a:rPr lang="en-US" sz="1700" dirty="0">
                <a:hlinkClick r:id="rId3"/>
              </a:rPr>
              <a:t>https://medium.com/analytics-vidhya/how-to-remove-outliers-for-machine-learning-24620c4657e8</a:t>
            </a:r>
            <a:endParaRPr lang="en-US" sz="1700" dirty="0"/>
          </a:p>
          <a:p>
            <a:r>
              <a:rPr lang="en-US" sz="1700" dirty="0">
                <a:hlinkClick r:id="rId4"/>
              </a:rPr>
              <a:t>https://towardsdatascience.com/hyperparameter-tuning-the-random-forest-in-python-using-scikit-learn-28d2aa77dd74</a:t>
            </a:r>
            <a:endParaRPr lang="en-US" sz="1700" dirty="0"/>
          </a:p>
          <a:p>
            <a:r>
              <a:rPr lang="en-US" sz="1700" dirty="0">
                <a:hlinkClick r:id="rId5"/>
              </a:rPr>
              <a:t>https://www.analyticsvidhya.com/blog/2020/07/10-techniques-to-deal-with-class-imbalance-in-machine-learning/</a:t>
            </a:r>
            <a:endParaRPr lang="en-US" sz="1700" dirty="0"/>
          </a:p>
          <a:p>
            <a:endParaRPr lang="en-US" sz="1700" dirty="0"/>
          </a:p>
          <a:p>
            <a:endParaRPr lang="en-US" sz="1700" dirty="0"/>
          </a:p>
          <a:p>
            <a:endParaRPr lang="en-US" sz="1700" dirty="0"/>
          </a:p>
          <a:p>
            <a:endParaRPr lang="en-US" sz="1700" dirty="0"/>
          </a:p>
          <a:p>
            <a:endParaRPr lang="en-US" sz="1700" dirty="0"/>
          </a:p>
        </p:txBody>
      </p:sp>
      <p:cxnSp>
        <p:nvCxnSpPr>
          <p:cNvPr id="32" name="Straight Connector 3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4111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F41A64-95FF-0CF5-8FA0-B6AB079854BC}"/>
              </a:ext>
            </a:extLst>
          </p:cNvPr>
          <p:cNvSpPr>
            <a:spLocks noGrp="1"/>
          </p:cNvSpPr>
          <p:nvPr>
            <p:ph type="title"/>
          </p:nvPr>
        </p:nvSpPr>
        <p:spPr>
          <a:xfrm>
            <a:off x="795528" y="386930"/>
            <a:ext cx="10141799" cy="1300554"/>
          </a:xfrm>
        </p:spPr>
        <p:txBody>
          <a:bodyPr vert="horz" lIns="91440" tIns="45720" rIns="91440" bIns="45720" rtlCol="0" anchor="b">
            <a:normAutofit/>
          </a:bodyPr>
          <a:lstStyle/>
          <a:p>
            <a:r>
              <a:rPr lang="en-US" sz="4800" kern="1200">
                <a:solidFill>
                  <a:schemeClr val="tx1"/>
                </a:solidFill>
                <a:latin typeface="+mj-lt"/>
                <a:ea typeface="+mj-ea"/>
                <a:cs typeface="+mj-cs"/>
              </a:rPr>
              <a:t>Clinical Data Attributes</a:t>
            </a:r>
          </a:p>
        </p:txBody>
      </p:sp>
      <p:sp>
        <p:nvSpPr>
          <p:cNvPr id="21" name="Rectangle 20">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10;&#10;Description automatically generated with medium confidence">
            <a:extLst>
              <a:ext uri="{FF2B5EF4-FFF2-40B4-BE49-F238E27FC236}">
                <a16:creationId xmlns:a16="http://schemas.microsoft.com/office/drawing/2014/main" id="{79DBD9AF-088E-8CD2-8A15-A53FA94188D5}"/>
              </a:ext>
            </a:extLst>
          </p:cNvPr>
          <p:cNvPicPr>
            <a:picLocks noGrp="1" noChangeAspect="1"/>
          </p:cNvPicPr>
          <p:nvPr>
            <p:ph idx="1"/>
          </p:nvPr>
        </p:nvPicPr>
        <p:blipFill>
          <a:blip r:embed="rId2"/>
          <a:stretch>
            <a:fillRect/>
          </a:stretch>
        </p:blipFill>
        <p:spPr>
          <a:xfrm>
            <a:off x="1648921" y="2524715"/>
            <a:ext cx="3123025" cy="3714244"/>
          </a:xfrm>
          <a:prstGeom prst="rect">
            <a:avLst/>
          </a:prstGeom>
        </p:spPr>
      </p:pic>
      <p:sp>
        <p:nvSpPr>
          <p:cNvPr id="14" name="TextBox 13">
            <a:extLst>
              <a:ext uri="{FF2B5EF4-FFF2-40B4-BE49-F238E27FC236}">
                <a16:creationId xmlns:a16="http://schemas.microsoft.com/office/drawing/2014/main" id="{FB04882A-BDB8-DDAA-554F-28087E075A42}"/>
              </a:ext>
            </a:extLst>
          </p:cNvPr>
          <p:cNvSpPr txBox="1"/>
          <p:nvPr/>
        </p:nvSpPr>
        <p:spPr>
          <a:xfrm>
            <a:off x="6406429" y="2599509"/>
            <a:ext cx="4530898" cy="3639450"/>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1700"/>
              <a:t>Data type: </a:t>
            </a:r>
          </a:p>
          <a:p>
            <a:pPr marL="742950" lvl="1" indent="-228600">
              <a:lnSpc>
                <a:spcPct val="90000"/>
              </a:lnSpc>
              <a:spcAft>
                <a:spcPts val="600"/>
              </a:spcAft>
              <a:buFont typeface="Arial" panose="020B0604020202020204" pitchFamily="34" charset="0"/>
              <a:buChar char="•"/>
            </a:pPr>
            <a:r>
              <a:rPr lang="en-US" sz="1700"/>
              <a:t>14 Numeric variables </a:t>
            </a:r>
          </a:p>
          <a:p>
            <a:pPr marL="742950" lvl="1" indent="-228600">
              <a:lnSpc>
                <a:spcPct val="90000"/>
              </a:lnSpc>
              <a:spcAft>
                <a:spcPts val="600"/>
              </a:spcAft>
              <a:buFont typeface="Arial" panose="020B0604020202020204" pitchFamily="34" charset="0"/>
              <a:buChar char="•"/>
            </a:pPr>
            <a:r>
              <a:rPr lang="en-US" sz="1700"/>
              <a:t>17 Categorical variables</a:t>
            </a:r>
          </a:p>
          <a:p>
            <a:pPr marL="342900" indent="-228600">
              <a:lnSpc>
                <a:spcPct val="90000"/>
              </a:lnSpc>
              <a:spcAft>
                <a:spcPts val="600"/>
              </a:spcAft>
              <a:buFont typeface="Arial" panose="020B0604020202020204" pitchFamily="34" charset="0"/>
              <a:buChar char="•"/>
            </a:pPr>
            <a:endParaRPr lang="en-US" sz="1700"/>
          </a:p>
          <a:p>
            <a:pPr marL="342900" indent="-228600">
              <a:lnSpc>
                <a:spcPct val="90000"/>
              </a:lnSpc>
              <a:spcAft>
                <a:spcPts val="600"/>
              </a:spcAft>
              <a:buFont typeface="Arial" panose="020B0604020202020204" pitchFamily="34" charset="0"/>
              <a:buChar char="•"/>
            </a:pPr>
            <a:r>
              <a:rPr lang="en-US" sz="1700"/>
              <a:t>Redundant features</a:t>
            </a:r>
          </a:p>
          <a:p>
            <a:pPr marL="800100" lvl="1" indent="-228600">
              <a:lnSpc>
                <a:spcPct val="90000"/>
              </a:lnSpc>
              <a:spcAft>
                <a:spcPts val="600"/>
              </a:spcAft>
              <a:buFont typeface="Arial" panose="020B0604020202020204" pitchFamily="34" charset="0"/>
              <a:buChar char="•"/>
            </a:pPr>
            <a:r>
              <a:rPr lang="en-US" sz="1700"/>
              <a:t>ER status measured by ihc and ER status</a:t>
            </a:r>
          </a:p>
          <a:p>
            <a:pPr marL="342900" indent="-228600">
              <a:lnSpc>
                <a:spcPct val="90000"/>
              </a:lnSpc>
              <a:spcAft>
                <a:spcPts val="600"/>
              </a:spcAft>
              <a:buFont typeface="Arial" panose="020B0604020202020204" pitchFamily="34" charset="0"/>
              <a:buChar char="•"/>
            </a:pPr>
            <a:endParaRPr lang="en-US" sz="1700"/>
          </a:p>
          <a:p>
            <a:pPr marL="342900" indent="-228600">
              <a:lnSpc>
                <a:spcPct val="90000"/>
              </a:lnSpc>
              <a:spcAft>
                <a:spcPts val="600"/>
              </a:spcAft>
              <a:buFont typeface="Arial" panose="020B0604020202020204" pitchFamily="34" charset="0"/>
              <a:buChar char="•"/>
            </a:pPr>
            <a:r>
              <a:rPr lang="en-US" sz="1700"/>
              <a:t>Many attributes are derived from genetic information</a:t>
            </a:r>
          </a:p>
          <a:p>
            <a:pPr marL="800100" lvl="1" indent="-228600">
              <a:lnSpc>
                <a:spcPct val="90000"/>
              </a:lnSpc>
              <a:spcAft>
                <a:spcPts val="600"/>
              </a:spcAft>
              <a:buFont typeface="Arial" panose="020B0604020202020204" pitchFamily="34" charset="0"/>
              <a:buChar char="•"/>
            </a:pPr>
            <a:r>
              <a:rPr lang="en-US" sz="1700"/>
              <a:t>HER2 status measured by SNP6</a:t>
            </a:r>
          </a:p>
          <a:p>
            <a:pPr marL="800100" lvl="1" indent="-228600">
              <a:lnSpc>
                <a:spcPct val="90000"/>
              </a:lnSpc>
              <a:spcAft>
                <a:spcPts val="600"/>
              </a:spcAft>
              <a:buFont typeface="Arial" panose="020B0604020202020204" pitchFamily="34" charset="0"/>
              <a:buChar char="•"/>
            </a:pPr>
            <a:r>
              <a:rPr lang="en-US" sz="1700"/>
              <a:t>PAM50 claudin low subtype</a:t>
            </a:r>
          </a:p>
          <a:p>
            <a:pPr marL="342900" indent="-228600">
              <a:lnSpc>
                <a:spcPct val="90000"/>
              </a:lnSpc>
              <a:spcAft>
                <a:spcPts val="600"/>
              </a:spcAft>
              <a:buFont typeface="Arial" panose="020B0604020202020204" pitchFamily="34" charset="0"/>
              <a:buChar char="•"/>
            </a:pPr>
            <a:endParaRPr lang="en-US" sz="1700"/>
          </a:p>
          <a:p>
            <a:pPr marL="342900" indent="-228600">
              <a:lnSpc>
                <a:spcPct val="90000"/>
              </a:lnSpc>
              <a:spcAft>
                <a:spcPts val="600"/>
              </a:spcAft>
              <a:buFont typeface="Arial" panose="020B0604020202020204" pitchFamily="34" charset="0"/>
              <a:buChar char="•"/>
            </a:pPr>
            <a:endParaRPr lang="en-US" sz="1700"/>
          </a:p>
          <a:p>
            <a:pPr marL="342900" indent="-228600">
              <a:lnSpc>
                <a:spcPct val="90000"/>
              </a:lnSpc>
              <a:spcAft>
                <a:spcPts val="600"/>
              </a:spcAft>
              <a:buFont typeface="Arial" panose="020B0604020202020204" pitchFamily="34" charset="0"/>
              <a:buChar char="•"/>
            </a:pPr>
            <a:endParaRPr lang="en-US" sz="1700"/>
          </a:p>
        </p:txBody>
      </p:sp>
      <p:sp>
        <p:nvSpPr>
          <p:cNvPr id="25" name="Rectangle 24">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43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7B04594-739A-C6C7-422A-2EB0FE9230E6}"/>
              </a:ext>
            </a:extLst>
          </p:cNvPr>
          <p:cNvSpPr>
            <a:spLocks noGrp="1"/>
          </p:cNvSpPr>
          <p:nvPr>
            <p:ph type="title"/>
          </p:nvPr>
        </p:nvSpPr>
        <p:spPr>
          <a:xfrm>
            <a:off x="808638" y="386930"/>
            <a:ext cx="9236700" cy="1188950"/>
          </a:xfrm>
        </p:spPr>
        <p:txBody>
          <a:bodyPr anchor="b">
            <a:normAutofit/>
          </a:bodyPr>
          <a:lstStyle/>
          <a:p>
            <a:r>
              <a:rPr lang="en-US" sz="5000">
                <a:latin typeface="+mn-lt"/>
              </a:rPr>
              <a:t>Details of Clinical Data Attributes</a:t>
            </a:r>
          </a:p>
        </p:txBody>
      </p:sp>
      <p:grpSp>
        <p:nvGrpSpPr>
          <p:cNvPr id="23" name="Group 22">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4" name="Rectangle 23">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CA4841-4AE2-AE26-5942-A966B5BD55EB}"/>
              </a:ext>
            </a:extLst>
          </p:cNvPr>
          <p:cNvSpPr>
            <a:spLocks noGrp="1"/>
          </p:cNvSpPr>
          <p:nvPr>
            <p:ph idx="1"/>
          </p:nvPr>
        </p:nvSpPr>
        <p:spPr>
          <a:xfrm>
            <a:off x="793660" y="2599509"/>
            <a:ext cx="10143668" cy="3435531"/>
          </a:xfrm>
        </p:spPr>
        <p:txBody>
          <a:bodyPr anchor="ctr">
            <a:normAutofit/>
          </a:bodyPr>
          <a:lstStyle/>
          <a:p>
            <a:r>
              <a:rPr lang="en-US" sz="2000"/>
              <a:t>PAM50 – 50-gene signature that classifies breast cancer into five molecular intrinsic subtypes: Luminal A, Luminal B, HER2-enriched, Basal-like, and Normal-like</a:t>
            </a:r>
          </a:p>
          <a:p>
            <a:r>
              <a:rPr lang="en-US" sz="2000"/>
              <a:t>Integrative cluster – Molecular subtype of the cancer based on some gene expression and DNA copy number alteration</a:t>
            </a:r>
          </a:p>
          <a:p>
            <a:r>
              <a:rPr lang="en-US" sz="2000"/>
              <a:t>3 gene classifier subtype – Subtyping the breast cancer based on the key breast cancer gene: ER, HER2, Aurora Kinase A (AURKA)</a:t>
            </a:r>
          </a:p>
          <a:p>
            <a:r>
              <a:rPr lang="en-US" sz="2000"/>
              <a:t>Nottingham prognostic index – Calculated value using 3 pathological criteria: size of tumor, grade of tumor, and number of involved lymph nodes after surgery (greater than 5.4 means 50% 5-years survival)</a:t>
            </a:r>
          </a:p>
          <a:p>
            <a:r>
              <a:rPr lang="en-US" sz="2000"/>
              <a:t>OncoTree code – Classification of cancers that includes 868 tumor types across 32 organ site</a:t>
            </a:r>
          </a:p>
          <a:p>
            <a:endParaRPr lang="en-US" sz="2000"/>
          </a:p>
        </p:txBody>
      </p:sp>
    </p:spTree>
    <p:extLst>
      <p:ext uri="{BB962C8B-B14F-4D97-AF65-F5344CB8AC3E}">
        <p14:creationId xmlns:p14="http://schemas.microsoft.com/office/powerpoint/2010/main" val="2398926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etter&#10;&#10;Description automatically generated">
            <a:extLst>
              <a:ext uri="{FF2B5EF4-FFF2-40B4-BE49-F238E27FC236}">
                <a16:creationId xmlns:a16="http://schemas.microsoft.com/office/drawing/2014/main" id="{42F6DD10-EE40-3B28-98FF-95313AAF73CC}"/>
              </a:ext>
            </a:extLst>
          </p:cNvPr>
          <p:cNvPicPr>
            <a:picLocks noChangeAspect="1"/>
          </p:cNvPicPr>
          <p:nvPr/>
        </p:nvPicPr>
        <p:blipFill>
          <a:blip r:embed="rId3"/>
          <a:stretch>
            <a:fillRect/>
          </a:stretch>
        </p:blipFill>
        <p:spPr>
          <a:xfrm>
            <a:off x="1031421" y="1327831"/>
            <a:ext cx="10129157" cy="5024201"/>
          </a:xfrm>
          <a:prstGeom prst="rect">
            <a:avLst/>
          </a:prstGeom>
        </p:spPr>
      </p:pic>
      <p:sp>
        <p:nvSpPr>
          <p:cNvPr id="5" name="Title 1">
            <a:extLst>
              <a:ext uri="{FF2B5EF4-FFF2-40B4-BE49-F238E27FC236}">
                <a16:creationId xmlns:a16="http://schemas.microsoft.com/office/drawing/2014/main" id="{01C3EFB9-C0E5-1359-2E5F-C357C1C4870F}"/>
              </a:ext>
            </a:extLst>
          </p:cNvPr>
          <p:cNvSpPr>
            <a:spLocks noGrp="1"/>
          </p:cNvSpPr>
          <p:nvPr>
            <p:ph type="title"/>
          </p:nvPr>
        </p:nvSpPr>
        <p:spPr>
          <a:xfrm>
            <a:off x="838199" y="190953"/>
            <a:ext cx="10515600" cy="1325563"/>
          </a:xfrm>
        </p:spPr>
        <p:txBody>
          <a:bodyPr>
            <a:normAutofit/>
          </a:bodyPr>
          <a:lstStyle/>
          <a:p>
            <a:pPr algn="ctr"/>
            <a:r>
              <a:rPr lang="en-US" sz="3600" dirty="0" err="1">
                <a:latin typeface="+mn-lt"/>
              </a:rPr>
              <a:t>OncoTree</a:t>
            </a:r>
            <a:endParaRPr lang="en-US" sz="3600" dirty="0">
              <a:latin typeface="+mn-lt"/>
            </a:endParaRPr>
          </a:p>
        </p:txBody>
      </p:sp>
    </p:spTree>
    <p:extLst>
      <p:ext uri="{BB962C8B-B14F-4D97-AF65-F5344CB8AC3E}">
        <p14:creationId xmlns:p14="http://schemas.microsoft.com/office/powerpoint/2010/main" val="3887081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BA1C7-92FE-1E45-4784-185D3D725F08}"/>
              </a:ext>
            </a:extLst>
          </p:cNvPr>
          <p:cNvSpPr>
            <a:spLocks noGrp="1"/>
          </p:cNvSpPr>
          <p:nvPr>
            <p:ph type="title"/>
          </p:nvPr>
        </p:nvSpPr>
        <p:spPr/>
        <p:txBody>
          <a:bodyPr>
            <a:normAutofit/>
          </a:bodyPr>
          <a:lstStyle/>
          <a:p>
            <a:pPr algn="ctr"/>
            <a:r>
              <a:rPr lang="en-US" sz="3600" dirty="0">
                <a:latin typeface="+mn-lt"/>
              </a:rPr>
              <a:t>Distribution of Clinical Attributes</a:t>
            </a:r>
          </a:p>
        </p:txBody>
      </p:sp>
      <p:pic>
        <p:nvPicPr>
          <p:cNvPr id="5" name="Content Placeholder 4" descr="Diagram&#10;&#10;Description automatically generated with medium confidence">
            <a:extLst>
              <a:ext uri="{FF2B5EF4-FFF2-40B4-BE49-F238E27FC236}">
                <a16:creationId xmlns:a16="http://schemas.microsoft.com/office/drawing/2014/main" id="{A3492706-4CFB-9497-6453-D2EAD43108E9}"/>
              </a:ext>
            </a:extLst>
          </p:cNvPr>
          <p:cNvPicPr>
            <a:picLocks noGrp="1" noChangeAspect="1"/>
          </p:cNvPicPr>
          <p:nvPr>
            <p:ph idx="1"/>
          </p:nvPr>
        </p:nvPicPr>
        <p:blipFill>
          <a:blip r:embed="rId2"/>
          <a:stretch>
            <a:fillRect/>
          </a:stretch>
        </p:blipFill>
        <p:spPr>
          <a:xfrm>
            <a:off x="1078884" y="1825625"/>
            <a:ext cx="10034232" cy="4351338"/>
          </a:xfrm>
        </p:spPr>
      </p:pic>
    </p:spTree>
    <p:extLst>
      <p:ext uri="{BB962C8B-B14F-4D97-AF65-F5344CB8AC3E}">
        <p14:creationId xmlns:p14="http://schemas.microsoft.com/office/powerpoint/2010/main" val="1060348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7629</TotalTime>
  <Words>1666</Words>
  <Application>Microsoft Macintosh PowerPoint</Application>
  <PresentationFormat>Widescreen</PresentationFormat>
  <Paragraphs>256</Paragraphs>
  <Slides>52</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Inter</vt:lpstr>
      <vt:lpstr>Arial</vt:lpstr>
      <vt:lpstr>Calibri</vt:lpstr>
      <vt:lpstr>Calibri Light</vt:lpstr>
      <vt:lpstr>Cambria Math</vt:lpstr>
      <vt:lpstr>Helvetica Neue</vt:lpstr>
      <vt:lpstr>Wingdings</vt:lpstr>
      <vt:lpstr>Office Theme</vt:lpstr>
      <vt:lpstr>Breast Cancer Patients Survival Prediction With Machine Learning Models </vt:lpstr>
      <vt:lpstr>PowerPoint Presentation</vt:lpstr>
      <vt:lpstr>Aim of the Study</vt:lpstr>
      <vt:lpstr>About Dataset</vt:lpstr>
      <vt:lpstr>Data Structures</vt:lpstr>
      <vt:lpstr>Clinical Data Attributes</vt:lpstr>
      <vt:lpstr>Details of Clinical Data Attributes</vt:lpstr>
      <vt:lpstr>OncoTree</vt:lpstr>
      <vt:lpstr>Distribution of Clinical Attributes</vt:lpstr>
      <vt:lpstr>Distribution of Attributes in Clinical Data</vt:lpstr>
      <vt:lpstr>Distribution of Attributes in Clinical Data</vt:lpstr>
      <vt:lpstr>Data Cleaning</vt:lpstr>
      <vt:lpstr>Missing Values</vt:lpstr>
      <vt:lpstr>How I handle Missing Values</vt:lpstr>
      <vt:lpstr>Outliers in Clinical Data</vt:lpstr>
      <vt:lpstr>Outliers</vt:lpstr>
      <vt:lpstr>Scaling</vt:lpstr>
      <vt:lpstr>Reduce Redundant data</vt:lpstr>
      <vt:lpstr>PowerPoint Presentation</vt:lpstr>
      <vt:lpstr>PowerPoint Presentation</vt:lpstr>
      <vt:lpstr>PowerPoint Presentation</vt:lpstr>
      <vt:lpstr>Results from Correlation Heatmap</vt:lpstr>
      <vt:lpstr>Filtering More Fields Out </vt:lpstr>
      <vt:lpstr>PowerPoint Presentation</vt:lpstr>
      <vt:lpstr>Target Variable</vt:lpstr>
      <vt:lpstr>Overall Survival Months Distribution</vt:lpstr>
      <vt:lpstr>Overall Survival Distribution</vt:lpstr>
      <vt:lpstr>Death From Cancer Distribution</vt:lpstr>
      <vt:lpstr>Distribution of Survival with Target Attribute</vt:lpstr>
      <vt:lpstr>Distribution of Survival with Target Attribute</vt:lpstr>
      <vt:lpstr>The Distribution of Overall Survival After Drop Death by Other Cause</vt:lpstr>
      <vt:lpstr>Class Imbalance  Synthetic Minority Oversampling Technique (SMOTE)</vt:lpstr>
      <vt:lpstr>Machine Learning</vt:lpstr>
      <vt:lpstr>Machine Learning Methods</vt:lpstr>
      <vt:lpstr>Major Steps of Machine Learning</vt:lpstr>
      <vt:lpstr>GridSearchCV</vt:lpstr>
      <vt:lpstr>Models Training with Clinical Data Results </vt:lpstr>
      <vt:lpstr>Tree-based Model </vt:lpstr>
      <vt:lpstr>Random Forest</vt:lpstr>
      <vt:lpstr>Random Forest Test Results</vt:lpstr>
      <vt:lpstr>Random Forest Test Results</vt:lpstr>
      <vt:lpstr>Correlation Distribution of Gene Expression Data</vt:lpstr>
      <vt:lpstr>Models Training with Expression Data Results </vt:lpstr>
      <vt:lpstr>Random Forest Test Results</vt:lpstr>
      <vt:lpstr>Feature Selection</vt:lpstr>
      <vt:lpstr>PowerPoint Presentation</vt:lpstr>
      <vt:lpstr>PowerPoint Presentation</vt:lpstr>
      <vt:lpstr>PowerPoint Presentation</vt:lpstr>
      <vt:lpstr>Selected Clinical Data and Gene Expression Data Results from Model Training</vt:lpstr>
      <vt:lpstr>Further Hyperparameter Tuning &amp; Results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Survival Prediction With Machine Learning Models </dc:title>
  <dc:creator>Eun Sung</dc:creator>
  <cp:lastModifiedBy>Eun Sung</cp:lastModifiedBy>
  <cp:revision>22</cp:revision>
  <dcterms:created xsi:type="dcterms:W3CDTF">2023-04-19T17:57:50Z</dcterms:created>
  <dcterms:modified xsi:type="dcterms:W3CDTF">2023-04-27T23:00:25Z</dcterms:modified>
</cp:coreProperties>
</file>